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718" r:id="rId2"/>
    <p:sldId id="713" r:id="rId3"/>
    <p:sldId id="760" r:id="rId4"/>
    <p:sldId id="761" r:id="rId5"/>
    <p:sldId id="667" r:id="rId6"/>
    <p:sldId id="669" r:id="rId7"/>
    <p:sldId id="670" r:id="rId8"/>
    <p:sldId id="74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CC66"/>
    <a:srgbClr val="C0C0C0"/>
    <a:srgbClr val="EAEAEA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4409" autoAdjust="0"/>
    <p:restoredTop sz="94627" autoAdjust="0"/>
  </p:normalViewPr>
  <p:slideViewPr>
    <p:cSldViewPr>
      <p:cViewPr varScale="1">
        <p:scale>
          <a:sx n="75" d="100"/>
          <a:sy n="75" d="100"/>
        </p:scale>
        <p:origin x="-153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1944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180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80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F6E9223-8A90-4C6D-B514-C5E1546DAA04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2263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263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63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2263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E8F6B2E-B202-4870-B4D1-3635F30CAE79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DF14B4-32AD-44C7-AB8E-410A5494076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4024E0-825F-4FC4-A92C-352D866A8B8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67E7F2-560A-46DC-9C05-F7FD23D360D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8C8A87-A0A7-4C83-A0C6-5891FDDA25F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A5006D-F0FA-473D-85F6-A83E71F9F9E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91A23E-8A84-458F-8F05-06C8098999E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91CFE1-A716-470D-BE1E-FAFD02FD6E9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2356BA-8F3C-4734-BDC8-E23DA03A711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FF3689-5C59-48C7-B5AF-5D1DD58B9B6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4C8C74-E5C5-4F1B-AB04-3FFD71E6248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22B43C-705A-4CFE-A5F9-C578C07E498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C9DAFB6-0843-4ACB-9D29-16EB299606F1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ru-RU" dirty="0" smtClean="0"/>
              <a:t>СИНХРОНИЗАЦИЯ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" name="Picture 5" descr="cows in hea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447800"/>
            <a:ext cx="7772400" cy="476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2 </a:t>
            </a:r>
            <a:r>
              <a:rPr lang="ru-RU" dirty="0" smtClean="0"/>
              <a:t>фаза цикла</a:t>
            </a:r>
            <a:endParaRPr lang="en-US" dirty="0"/>
          </a:p>
        </p:txBody>
      </p:sp>
      <p:sp>
        <p:nvSpPr>
          <p:cNvPr id="584732" name="Rectangle 28"/>
          <p:cNvSpPr>
            <a:spLocks noChangeArrowheads="1"/>
          </p:cNvSpPr>
          <p:nvPr/>
        </p:nvSpPr>
        <p:spPr bwMode="auto">
          <a:xfrm>
            <a:off x="1295400" y="4572000"/>
            <a:ext cx="1295400" cy="2286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800" dirty="0" err="1" smtClean="0"/>
              <a:t>Метэструс</a:t>
            </a:r>
            <a:endParaRPr lang="en-US" sz="1800" dirty="0"/>
          </a:p>
        </p:txBody>
      </p:sp>
      <p:sp>
        <p:nvSpPr>
          <p:cNvPr id="584735" name="Rectangle 31"/>
          <p:cNvSpPr>
            <a:spLocks noChangeArrowheads="1"/>
          </p:cNvSpPr>
          <p:nvPr/>
        </p:nvSpPr>
        <p:spPr bwMode="auto">
          <a:xfrm>
            <a:off x="2590800" y="4572000"/>
            <a:ext cx="22860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800" dirty="0" err="1" smtClean="0"/>
              <a:t>Диэструс</a:t>
            </a:r>
            <a:endParaRPr lang="en-US" sz="1800" dirty="0"/>
          </a:p>
        </p:txBody>
      </p:sp>
      <p:sp>
        <p:nvSpPr>
          <p:cNvPr id="584736" name="Rectangle 32"/>
          <p:cNvSpPr>
            <a:spLocks noChangeArrowheads="1"/>
          </p:cNvSpPr>
          <p:nvPr/>
        </p:nvSpPr>
        <p:spPr bwMode="auto">
          <a:xfrm>
            <a:off x="4876800" y="4572000"/>
            <a:ext cx="1295400" cy="2286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800" dirty="0" err="1" smtClean="0"/>
              <a:t>Проэструс</a:t>
            </a:r>
            <a:endParaRPr lang="en-US" sz="1800" dirty="0"/>
          </a:p>
        </p:txBody>
      </p:sp>
      <p:sp>
        <p:nvSpPr>
          <p:cNvPr id="584737" name="Rectangle 33"/>
          <p:cNvSpPr>
            <a:spLocks noChangeArrowheads="1"/>
          </p:cNvSpPr>
          <p:nvPr/>
        </p:nvSpPr>
        <p:spPr bwMode="auto">
          <a:xfrm>
            <a:off x="6172200" y="4572000"/>
            <a:ext cx="1295400" cy="2286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800" dirty="0" smtClean="0"/>
              <a:t>Эструс</a:t>
            </a:r>
            <a:endParaRPr lang="en-US" sz="1800" dirty="0"/>
          </a:p>
        </p:txBody>
      </p:sp>
      <p:sp>
        <p:nvSpPr>
          <p:cNvPr id="584738" name="Text Box 34"/>
          <p:cNvSpPr txBox="1">
            <a:spLocks noChangeArrowheads="1"/>
          </p:cNvSpPr>
          <p:nvPr/>
        </p:nvSpPr>
        <p:spPr bwMode="auto">
          <a:xfrm>
            <a:off x="838200" y="5029200"/>
            <a:ext cx="7391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</a:pPr>
            <a:r>
              <a:rPr lang="en-US" dirty="0"/>
              <a:t>            5              10            15            20        22</a:t>
            </a:r>
          </a:p>
          <a:p>
            <a:pPr marL="457200" indent="-457200" algn="ctr">
              <a:spcBef>
                <a:spcPct val="50000"/>
              </a:spcBef>
            </a:pPr>
            <a:r>
              <a:rPr lang="ru-RU" dirty="0" smtClean="0"/>
              <a:t>Дни цикла</a:t>
            </a:r>
            <a:endParaRPr lang="en-US" dirty="0"/>
          </a:p>
        </p:txBody>
      </p:sp>
      <p:grpSp>
        <p:nvGrpSpPr>
          <p:cNvPr id="584837" name="Group 133"/>
          <p:cNvGrpSpPr>
            <a:grpSpLocks/>
          </p:cNvGrpSpPr>
          <p:nvPr/>
        </p:nvGrpSpPr>
        <p:grpSpPr bwMode="auto">
          <a:xfrm>
            <a:off x="1524000" y="1600200"/>
            <a:ext cx="5486400" cy="2895600"/>
            <a:chOff x="960" y="1008"/>
            <a:chExt cx="3456" cy="1824"/>
          </a:xfrm>
        </p:grpSpPr>
        <p:sp>
          <p:nvSpPr>
            <p:cNvPr id="584760" name="Oval 56"/>
            <p:cNvSpPr>
              <a:spLocks noChangeArrowheads="1"/>
            </p:cNvSpPr>
            <p:nvPr/>
          </p:nvSpPr>
          <p:spPr bwMode="auto">
            <a:xfrm>
              <a:off x="960" y="2736"/>
              <a:ext cx="96" cy="96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84761" name="Oval 57"/>
            <p:cNvSpPr>
              <a:spLocks noChangeArrowheads="1"/>
            </p:cNvSpPr>
            <p:nvPr/>
          </p:nvSpPr>
          <p:spPr bwMode="auto">
            <a:xfrm>
              <a:off x="1104" y="2736"/>
              <a:ext cx="96" cy="96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84765" name="Oval 61"/>
            <p:cNvSpPr>
              <a:spLocks noChangeArrowheads="1"/>
            </p:cNvSpPr>
            <p:nvPr/>
          </p:nvSpPr>
          <p:spPr bwMode="auto">
            <a:xfrm>
              <a:off x="1488" y="2736"/>
              <a:ext cx="96" cy="96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84767" name="Oval 63"/>
            <p:cNvSpPr>
              <a:spLocks noChangeArrowheads="1"/>
            </p:cNvSpPr>
            <p:nvPr/>
          </p:nvSpPr>
          <p:spPr bwMode="auto">
            <a:xfrm>
              <a:off x="1680" y="2736"/>
              <a:ext cx="96" cy="96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84768" name="Oval 64"/>
            <p:cNvSpPr>
              <a:spLocks noChangeArrowheads="1"/>
            </p:cNvSpPr>
            <p:nvPr/>
          </p:nvSpPr>
          <p:spPr bwMode="auto">
            <a:xfrm>
              <a:off x="1872" y="2736"/>
              <a:ext cx="96" cy="96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84776" name="Oval 72"/>
            <p:cNvSpPr>
              <a:spLocks noChangeArrowheads="1"/>
            </p:cNvSpPr>
            <p:nvPr/>
          </p:nvSpPr>
          <p:spPr bwMode="auto">
            <a:xfrm>
              <a:off x="4320" y="2736"/>
              <a:ext cx="96" cy="96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84782" name="Oval 78"/>
            <p:cNvSpPr>
              <a:spLocks noChangeArrowheads="1"/>
            </p:cNvSpPr>
            <p:nvPr/>
          </p:nvSpPr>
          <p:spPr bwMode="auto">
            <a:xfrm>
              <a:off x="2448" y="2736"/>
              <a:ext cx="96" cy="96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84785" name="Oval 81"/>
            <p:cNvSpPr>
              <a:spLocks noChangeArrowheads="1"/>
            </p:cNvSpPr>
            <p:nvPr/>
          </p:nvSpPr>
          <p:spPr bwMode="auto">
            <a:xfrm>
              <a:off x="2880" y="2736"/>
              <a:ext cx="96" cy="96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84787" name="Oval 83"/>
            <p:cNvSpPr>
              <a:spLocks noChangeArrowheads="1"/>
            </p:cNvSpPr>
            <p:nvPr/>
          </p:nvSpPr>
          <p:spPr bwMode="auto">
            <a:xfrm>
              <a:off x="3024" y="2736"/>
              <a:ext cx="96" cy="96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84791" name="Oval 87"/>
            <p:cNvSpPr>
              <a:spLocks noChangeArrowheads="1"/>
            </p:cNvSpPr>
            <p:nvPr/>
          </p:nvSpPr>
          <p:spPr bwMode="auto">
            <a:xfrm>
              <a:off x="3792" y="2736"/>
              <a:ext cx="96" cy="96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84794" name="Oval 90"/>
            <p:cNvSpPr>
              <a:spLocks noChangeArrowheads="1"/>
            </p:cNvSpPr>
            <p:nvPr/>
          </p:nvSpPr>
          <p:spPr bwMode="auto">
            <a:xfrm>
              <a:off x="2016" y="2736"/>
              <a:ext cx="96" cy="96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84739" name="Oval 35"/>
            <p:cNvSpPr>
              <a:spLocks noChangeArrowheads="1"/>
            </p:cNvSpPr>
            <p:nvPr/>
          </p:nvSpPr>
          <p:spPr bwMode="auto">
            <a:xfrm>
              <a:off x="1200" y="2016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84740" name="Oval 36"/>
            <p:cNvSpPr>
              <a:spLocks noChangeArrowheads="1"/>
            </p:cNvSpPr>
            <p:nvPr/>
          </p:nvSpPr>
          <p:spPr bwMode="auto">
            <a:xfrm>
              <a:off x="1296" y="1872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84741" name="Oval 37"/>
            <p:cNvSpPr>
              <a:spLocks noChangeArrowheads="1"/>
            </p:cNvSpPr>
            <p:nvPr/>
          </p:nvSpPr>
          <p:spPr bwMode="auto">
            <a:xfrm>
              <a:off x="1440" y="1728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84742" name="Oval 38"/>
            <p:cNvSpPr>
              <a:spLocks noChangeArrowheads="1"/>
            </p:cNvSpPr>
            <p:nvPr/>
          </p:nvSpPr>
          <p:spPr bwMode="auto">
            <a:xfrm>
              <a:off x="1728" y="1536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84743" name="Oval 39"/>
            <p:cNvSpPr>
              <a:spLocks noChangeArrowheads="1"/>
            </p:cNvSpPr>
            <p:nvPr/>
          </p:nvSpPr>
          <p:spPr bwMode="auto">
            <a:xfrm>
              <a:off x="1104" y="216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84747" name="Oval 43"/>
            <p:cNvSpPr>
              <a:spLocks noChangeArrowheads="1"/>
            </p:cNvSpPr>
            <p:nvPr/>
          </p:nvSpPr>
          <p:spPr bwMode="auto">
            <a:xfrm>
              <a:off x="2832" y="1872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84749" name="Oval 45"/>
            <p:cNvSpPr>
              <a:spLocks noChangeArrowheads="1"/>
            </p:cNvSpPr>
            <p:nvPr/>
          </p:nvSpPr>
          <p:spPr bwMode="auto">
            <a:xfrm>
              <a:off x="3072" y="1632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84750" name="Oval 46"/>
            <p:cNvSpPr>
              <a:spLocks noChangeArrowheads="1"/>
            </p:cNvSpPr>
            <p:nvPr/>
          </p:nvSpPr>
          <p:spPr bwMode="auto">
            <a:xfrm>
              <a:off x="3216" y="1488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84751" name="AutoShape 47"/>
            <p:cNvSpPr>
              <a:spLocks noChangeArrowheads="1"/>
            </p:cNvSpPr>
            <p:nvPr/>
          </p:nvSpPr>
          <p:spPr bwMode="auto">
            <a:xfrm>
              <a:off x="2208" y="1344"/>
              <a:ext cx="144" cy="144"/>
            </a:xfrm>
            <a:prstGeom prst="irregularSeal1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84752" name="AutoShape 48"/>
            <p:cNvSpPr>
              <a:spLocks noChangeArrowheads="1"/>
            </p:cNvSpPr>
            <p:nvPr/>
          </p:nvSpPr>
          <p:spPr bwMode="auto">
            <a:xfrm>
              <a:off x="1872" y="1392"/>
              <a:ext cx="144" cy="144"/>
            </a:xfrm>
            <a:prstGeom prst="irregularSeal1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84754" name="AutoShape 50"/>
            <p:cNvSpPr>
              <a:spLocks noChangeArrowheads="1"/>
            </p:cNvSpPr>
            <p:nvPr/>
          </p:nvSpPr>
          <p:spPr bwMode="auto">
            <a:xfrm>
              <a:off x="2544" y="1536"/>
              <a:ext cx="144" cy="144"/>
            </a:xfrm>
            <a:prstGeom prst="irregularSeal1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84757" name="AutoShape 53"/>
            <p:cNvSpPr>
              <a:spLocks noChangeArrowheads="1"/>
            </p:cNvSpPr>
            <p:nvPr/>
          </p:nvSpPr>
          <p:spPr bwMode="auto">
            <a:xfrm>
              <a:off x="3888" y="1008"/>
              <a:ext cx="480" cy="432"/>
            </a:xfrm>
            <a:prstGeom prst="irregularSeal1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84758" name="Oval 54"/>
            <p:cNvSpPr>
              <a:spLocks noChangeArrowheads="1"/>
            </p:cNvSpPr>
            <p:nvPr/>
          </p:nvSpPr>
          <p:spPr bwMode="auto">
            <a:xfrm>
              <a:off x="3360" y="1344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84759" name="Oval 55"/>
            <p:cNvSpPr>
              <a:spLocks noChangeArrowheads="1"/>
            </p:cNvSpPr>
            <p:nvPr/>
          </p:nvSpPr>
          <p:spPr bwMode="auto">
            <a:xfrm>
              <a:off x="3648" y="1200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84762" name="Oval 58"/>
            <p:cNvSpPr>
              <a:spLocks noChangeArrowheads="1"/>
            </p:cNvSpPr>
            <p:nvPr/>
          </p:nvSpPr>
          <p:spPr bwMode="auto">
            <a:xfrm>
              <a:off x="1296" y="2688"/>
              <a:ext cx="96" cy="96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84764" name="Oval 60"/>
            <p:cNvSpPr>
              <a:spLocks noChangeArrowheads="1"/>
            </p:cNvSpPr>
            <p:nvPr/>
          </p:nvSpPr>
          <p:spPr bwMode="auto">
            <a:xfrm>
              <a:off x="1008" y="2640"/>
              <a:ext cx="96" cy="96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84766" name="Oval 62"/>
            <p:cNvSpPr>
              <a:spLocks noChangeArrowheads="1"/>
            </p:cNvSpPr>
            <p:nvPr/>
          </p:nvSpPr>
          <p:spPr bwMode="auto">
            <a:xfrm>
              <a:off x="1632" y="2640"/>
              <a:ext cx="96" cy="96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84769" name="Oval 65"/>
            <p:cNvSpPr>
              <a:spLocks noChangeArrowheads="1"/>
            </p:cNvSpPr>
            <p:nvPr/>
          </p:nvSpPr>
          <p:spPr bwMode="auto">
            <a:xfrm>
              <a:off x="1824" y="2640"/>
              <a:ext cx="96" cy="96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dirty="0"/>
            </a:p>
          </p:txBody>
        </p:sp>
        <p:sp>
          <p:nvSpPr>
            <p:cNvPr id="584770" name="Oval 66"/>
            <p:cNvSpPr>
              <a:spLocks noChangeArrowheads="1"/>
            </p:cNvSpPr>
            <p:nvPr/>
          </p:nvSpPr>
          <p:spPr bwMode="auto">
            <a:xfrm>
              <a:off x="1968" y="2640"/>
              <a:ext cx="96" cy="96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84772" name="Oval 68"/>
            <p:cNvSpPr>
              <a:spLocks noChangeArrowheads="1"/>
            </p:cNvSpPr>
            <p:nvPr/>
          </p:nvSpPr>
          <p:spPr bwMode="auto">
            <a:xfrm>
              <a:off x="3264" y="2640"/>
              <a:ext cx="96" cy="96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84773" name="Oval 69"/>
            <p:cNvSpPr>
              <a:spLocks noChangeArrowheads="1"/>
            </p:cNvSpPr>
            <p:nvPr/>
          </p:nvSpPr>
          <p:spPr bwMode="auto">
            <a:xfrm>
              <a:off x="3360" y="2688"/>
              <a:ext cx="96" cy="96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84774" name="Oval 70"/>
            <p:cNvSpPr>
              <a:spLocks noChangeArrowheads="1"/>
            </p:cNvSpPr>
            <p:nvPr/>
          </p:nvSpPr>
          <p:spPr bwMode="auto">
            <a:xfrm>
              <a:off x="3888" y="2688"/>
              <a:ext cx="96" cy="96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84775" name="Oval 71"/>
            <p:cNvSpPr>
              <a:spLocks noChangeArrowheads="1"/>
            </p:cNvSpPr>
            <p:nvPr/>
          </p:nvSpPr>
          <p:spPr bwMode="auto">
            <a:xfrm>
              <a:off x="4320" y="2592"/>
              <a:ext cx="96" cy="96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84777" name="Oval 73"/>
            <p:cNvSpPr>
              <a:spLocks noChangeArrowheads="1"/>
            </p:cNvSpPr>
            <p:nvPr/>
          </p:nvSpPr>
          <p:spPr bwMode="auto">
            <a:xfrm>
              <a:off x="4176" y="2688"/>
              <a:ext cx="96" cy="96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84778" name="Oval 74"/>
            <p:cNvSpPr>
              <a:spLocks noChangeArrowheads="1"/>
            </p:cNvSpPr>
            <p:nvPr/>
          </p:nvSpPr>
          <p:spPr bwMode="auto">
            <a:xfrm>
              <a:off x="4032" y="2640"/>
              <a:ext cx="96" cy="96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84779" name="Oval 75"/>
            <p:cNvSpPr>
              <a:spLocks noChangeArrowheads="1"/>
            </p:cNvSpPr>
            <p:nvPr/>
          </p:nvSpPr>
          <p:spPr bwMode="auto">
            <a:xfrm>
              <a:off x="3696" y="2640"/>
              <a:ext cx="96" cy="96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84780" name="Oval 76"/>
            <p:cNvSpPr>
              <a:spLocks noChangeArrowheads="1"/>
            </p:cNvSpPr>
            <p:nvPr/>
          </p:nvSpPr>
          <p:spPr bwMode="auto">
            <a:xfrm>
              <a:off x="3600" y="2688"/>
              <a:ext cx="96" cy="96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84783" name="Oval 79"/>
            <p:cNvSpPr>
              <a:spLocks noChangeArrowheads="1"/>
            </p:cNvSpPr>
            <p:nvPr/>
          </p:nvSpPr>
          <p:spPr bwMode="auto">
            <a:xfrm>
              <a:off x="2208" y="2640"/>
              <a:ext cx="96" cy="96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84784" name="Oval 80"/>
            <p:cNvSpPr>
              <a:spLocks noChangeArrowheads="1"/>
            </p:cNvSpPr>
            <p:nvPr/>
          </p:nvSpPr>
          <p:spPr bwMode="auto">
            <a:xfrm>
              <a:off x="2640" y="2640"/>
              <a:ext cx="96" cy="96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84786" name="Oval 82"/>
            <p:cNvSpPr>
              <a:spLocks noChangeArrowheads="1"/>
            </p:cNvSpPr>
            <p:nvPr/>
          </p:nvSpPr>
          <p:spPr bwMode="auto">
            <a:xfrm>
              <a:off x="2880" y="2640"/>
              <a:ext cx="96" cy="96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84788" name="Oval 84"/>
            <p:cNvSpPr>
              <a:spLocks noChangeArrowheads="1"/>
            </p:cNvSpPr>
            <p:nvPr/>
          </p:nvSpPr>
          <p:spPr bwMode="auto">
            <a:xfrm>
              <a:off x="3168" y="2640"/>
              <a:ext cx="96" cy="96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84790" name="Oval 86"/>
            <p:cNvSpPr>
              <a:spLocks noChangeArrowheads="1"/>
            </p:cNvSpPr>
            <p:nvPr/>
          </p:nvSpPr>
          <p:spPr bwMode="auto">
            <a:xfrm>
              <a:off x="3456" y="2640"/>
              <a:ext cx="96" cy="96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84792" name="Oval 88"/>
            <p:cNvSpPr>
              <a:spLocks noChangeArrowheads="1"/>
            </p:cNvSpPr>
            <p:nvPr/>
          </p:nvSpPr>
          <p:spPr bwMode="auto">
            <a:xfrm>
              <a:off x="3936" y="2640"/>
              <a:ext cx="96" cy="96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84793" name="Oval 89"/>
            <p:cNvSpPr>
              <a:spLocks noChangeArrowheads="1"/>
            </p:cNvSpPr>
            <p:nvPr/>
          </p:nvSpPr>
          <p:spPr bwMode="auto">
            <a:xfrm>
              <a:off x="1008" y="2448"/>
              <a:ext cx="96" cy="96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84826" name="Freeform 122"/>
            <p:cNvSpPr>
              <a:spLocks/>
            </p:cNvSpPr>
            <p:nvPr/>
          </p:nvSpPr>
          <p:spPr bwMode="auto">
            <a:xfrm>
              <a:off x="1056" y="1440"/>
              <a:ext cx="1557" cy="1056"/>
            </a:xfrm>
            <a:custGeom>
              <a:avLst/>
              <a:gdLst>
                <a:gd name="connsiteX0" fmla="*/ 0 w 1776"/>
                <a:gd name="connsiteY0" fmla="*/ 1080 h 1080"/>
                <a:gd name="connsiteX1" fmla="*/ 144 w 1776"/>
                <a:gd name="connsiteY1" fmla="*/ 696 h 1080"/>
                <a:gd name="connsiteX2" fmla="*/ 288 w 1776"/>
                <a:gd name="connsiteY2" fmla="*/ 504 h 1080"/>
                <a:gd name="connsiteX3" fmla="*/ 480 w 1776"/>
                <a:gd name="connsiteY3" fmla="*/ 312 h 1080"/>
                <a:gd name="connsiteX4" fmla="*/ 720 w 1776"/>
                <a:gd name="connsiteY4" fmla="*/ 168 h 1080"/>
                <a:gd name="connsiteX5" fmla="*/ 912 w 1776"/>
                <a:gd name="connsiteY5" fmla="*/ 24 h 1080"/>
                <a:gd name="connsiteX6" fmla="*/ 1200 w 1776"/>
                <a:gd name="connsiteY6" fmla="*/ 24 h 1080"/>
                <a:gd name="connsiteX7" fmla="*/ 1776 w 1776"/>
                <a:gd name="connsiteY7" fmla="*/ 168 h 1080"/>
                <a:gd name="connsiteX0" fmla="*/ 0 w 1517"/>
                <a:gd name="connsiteY0" fmla="*/ 1104 h 1104"/>
                <a:gd name="connsiteX1" fmla="*/ 144 w 1517"/>
                <a:gd name="connsiteY1" fmla="*/ 720 h 1104"/>
                <a:gd name="connsiteX2" fmla="*/ 288 w 1517"/>
                <a:gd name="connsiteY2" fmla="*/ 528 h 1104"/>
                <a:gd name="connsiteX3" fmla="*/ 480 w 1517"/>
                <a:gd name="connsiteY3" fmla="*/ 336 h 1104"/>
                <a:gd name="connsiteX4" fmla="*/ 720 w 1517"/>
                <a:gd name="connsiteY4" fmla="*/ 192 h 1104"/>
                <a:gd name="connsiteX5" fmla="*/ 912 w 1517"/>
                <a:gd name="connsiteY5" fmla="*/ 48 h 1104"/>
                <a:gd name="connsiteX6" fmla="*/ 1200 w 1517"/>
                <a:gd name="connsiteY6" fmla="*/ 48 h 1104"/>
                <a:gd name="connsiteX7" fmla="*/ 1517 w 1517"/>
                <a:gd name="connsiteY7" fmla="*/ 336 h 1104"/>
                <a:gd name="connsiteX0" fmla="*/ 0 w 1200"/>
                <a:gd name="connsiteY0" fmla="*/ 1104 h 1104"/>
                <a:gd name="connsiteX1" fmla="*/ 144 w 1200"/>
                <a:gd name="connsiteY1" fmla="*/ 720 h 1104"/>
                <a:gd name="connsiteX2" fmla="*/ 288 w 1200"/>
                <a:gd name="connsiteY2" fmla="*/ 528 h 1104"/>
                <a:gd name="connsiteX3" fmla="*/ 480 w 1200"/>
                <a:gd name="connsiteY3" fmla="*/ 336 h 1104"/>
                <a:gd name="connsiteX4" fmla="*/ 720 w 1200"/>
                <a:gd name="connsiteY4" fmla="*/ 192 h 1104"/>
                <a:gd name="connsiteX5" fmla="*/ 912 w 1200"/>
                <a:gd name="connsiteY5" fmla="*/ 48 h 1104"/>
                <a:gd name="connsiteX6" fmla="*/ 1200 w 1200"/>
                <a:gd name="connsiteY6" fmla="*/ 48 h 1104"/>
                <a:gd name="connsiteX0" fmla="*/ 0 w 1200"/>
                <a:gd name="connsiteY0" fmla="*/ 1056 h 1056"/>
                <a:gd name="connsiteX1" fmla="*/ 144 w 1200"/>
                <a:gd name="connsiteY1" fmla="*/ 672 h 1056"/>
                <a:gd name="connsiteX2" fmla="*/ 288 w 1200"/>
                <a:gd name="connsiteY2" fmla="*/ 480 h 1056"/>
                <a:gd name="connsiteX3" fmla="*/ 480 w 1200"/>
                <a:gd name="connsiteY3" fmla="*/ 288 h 1056"/>
                <a:gd name="connsiteX4" fmla="*/ 720 w 1200"/>
                <a:gd name="connsiteY4" fmla="*/ 144 h 1056"/>
                <a:gd name="connsiteX5" fmla="*/ 912 w 1200"/>
                <a:gd name="connsiteY5" fmla="*/ 0 h 1056"/>
                <a:gd name="connsiteX6" fmla="*/ 1200 w 1200"/>
                <a:gd name="connsiteY6" fmla="*/ 144 h 1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00" h="1056">
                  <a:moveTo>
                    <a:pt x="0" y="1056"/>
                  </a:moveTo>
                  <a:cubicBezTo>
                    <a:pt x="48" y="912"/>
                    <a:pt x="96" y="768"/>
                    <a:pt x="144" y="672"/>
                  </a:cubicBezTo>
                  <a:cubicBezTo>
                    <a:pt x="192" y="576"/>
                    <a:pt x="232" y="544"/>
                    <a:pt x="288" y="480"/>
                  </a:cubicBezTo>
                  <a:cubicBezTo>
                    <a:pt x="344" y="416"/>
                    <a:pt x="408" y="344"/>
                    <a:pt x="480" y="288"/>
                  </a:cubicBezTo>
                  <a:cubicBezTo>
                    <a:pt x="552" y="232"/>
                    <a:pt x="648" y="192"/>
                    <a:pt x="720" y="144"/>
                  </a:cubicBezTo>
                  <a:cubicBezTo>
                    <a:pt x="792" y="96"/>
                    <a:pt x="832" y="0"/>
                    <a:pt x="912" y="0"/>
                  </a:cubicBezTo>
                  <a:cubicBezTo>
                    <a:pt x="992" y="0"/>
                    <a:pt x="1099" y="96"/>
                    <a:pt x="1200" y="14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84828" name="Freeform 124"/>
            <p:cNvSpPr>
              <a:spLocks/>
            </p:cNvSpPr>
            <p:nvPr/>
          </p:nvSpPr>
          <p:spPr bwMode="auto">
            <a:xfrm>
              <a:off x="2592" y="1200"/>
              <a:ext cx="1440" cy="1296"/>
            </a:xfrm>
            <a:custGeom>
              <a:avLst/>
              <a:gdLst>
                <a:gd name="connsiteX0" fmla="*/ 0 w 1040"/>
                <a:gd name="connsiteY0" fmla="*/ 1296 h 1296"/>
                <a:gd name="connsiteX1" fmla="*/ 144 w 1040"/>
                <a:gd name="connsiteY1" fmla="*/ 816 h 1296"/>
                <a:gd name="connsiteX2" fmla="*/ 528 w 1040"/>
                <a:gd name="connsiteY2" fmla="*/ 288 h 1296"/>
                <a:gd name="connsiteX3" fmla="*/ 720 w 1040"/>
                <a:gd name="connsiteY3" fmla="*/ 144 h 1296"/>
                <a:gd name="connsiteX4" fmla="*/ 1040 w 1040"/>
                <a:gd name="connsiteY4" fmla="*/ 0 h 1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40" h="1296">
                  <a:moveTo>
                    <a:pt x="0" y="1296"/>
                  </a:moveTo>
                  <a:cubicBezTo>
                    <a:pt x="28" y="1140"/>
                    <a:pt x="56" y="984"/>
                    <a:pt x="144" y="816"/>
                  </a:cubicBezTo>
                  <a:cubicBezTo>
                    <a:pt x="232" y="648"/>
                    <a:pt x="432" y="400"/>
                    <a:pt x="528" y="288"/>
                  </a:cubicBezTo>
                  <a:cubicBezTo>
                    <a:pt x="624" y="176"/>
                    <a:pt x="635" y="192"/>
                    <a:pt x="720" y="144"/>
                  </a:cubicBezTo>
                  <a:cubicBezTo>
                    <a:pt x="805" y="96"/>
                    <a:pt x="836" y="48"/>
                    <a:pt x="104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84833" name="Oval 129"/>
            <p:cNvSpPr>
              <a:spLocks noChangeArrowheads="1"/>
            </p:cNvSpPr>
            <p:nvPr/>
          </p:nvSpPr>
          <p:spPr bwMode="auto">
            <a:xfrm>
              <a:off x="2640" y="216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84835" name="Oval 131"/>
            <p:cNvSpPr>
              <a:spLocks noChangeArrowheads="1"/>
            </p:cNvSpPr>
            <p:nvPr/>
          </p:nvSpPr>
          <p:spPr bwMode="auto">
            <a:xfrm>
              <a:off x="1008" y="2448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584727" name="Text Box 23"/>
          <p:cNvSpPr txBox="1">
            <a:spLocks noChangeArrowheads="1"/>
          </p:cNvSpPr>
          <p:nvPr/>
        </p:nvSpPr>
        <p:spPr bwMode="auto">
          <a:xfrm>
            <a:off x="3581400" y="4038600"/>
            <a:ext cx="685800" cy="46166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00" dirty="0" err="1" smtClean="0"/>
              <a:t>Ложнаяохота</a:t>
            </a:r>
            <a:endParaRPr lang="en-US" sz="1200" dirty="0"/>
          </a:p>
        </p:txBody>
      </p:sp>
      <p:sp>
        <p:nvSpPr>
          <p:cNvPr id="111" name="TextBox 110"/>
          <p:cNvSpPr txBox="1"/>
          <p:nvPr/>
        </p:nvSpPr>
        <p:spPr>
          <a:xfrm>
            <a:off x="1143000" y="5029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91" name="Freeform 11"/>
          <p:cNvSpPr>
            <a:spLocks/>
          </p:cNvSpPr>
          <p:nvPr/>
        </p:nvSpPr>
        <p:spPr bwMode="auto">
          <a:xfrm>
            <a:off x="1295400" y="1752600"/>
            <a:ext cx="5410200" cy="3084986"/>
          </a:xfrm>
          <a:custGeom>
            <a:avLst/>
            <a:gdLst>
              <a:gd name="connsiteX0" fmla="*/ 0 w 5031"/>
              <a:gd name="connsiteY0" fmla="*/ 1190 h 1292"/>
              <a:gd name="connsiteX1" fmla="*/ 725 w 5031"/>
              <a:gd name="connsiteY1" fmla="*/ 728 h 1292"/>
              <a:gd name="connsiteX2" fmla="*/ 898 w 5031"/>
              <a:gd name="connsiteY2" fmla="*/ 555 h 1292"/>
              <a:gd name="connsiteX3" fmla="*/ 1440 w 5031"/>
              <a:gd name="connsiteY3" fmla="*/ 86 h 1292"/>
              <a:gd name="connsiteX4" fmla="*/ 3072 w 5031"/>
              <a:gd name="connsiteY4" fmla="*/ 38 h 1292"/>
              <a:gd name="connsiteX5" fmla="*/ 3648 w 5031"/>
              <a:gd name="connsiteY5" fmla="*/ 38 h 1292"/>
              <a:gd name="connsiteX6" fmla="*/ 4128 w 5031"/>
              <a:gd name="connsiteY6" fmla="*/ 230 h 1292"/>
              <a:gd name="connsiteX7" fmla="*/ 4903 w 5031"/>
              <a:gd name="connsiteY7" fmla="*/ 1140 h 1292"/>
              <a:gd name="connsiteX8" fmla="*/ 4896 w 5031"/>
              <a:gd name="connsiteY8" fmla="*/ 1142 h 1292"/>
              <a:gd name="connsiteX0" fmla="*/ 0 w 5031"/>
              <a:gd name="connsiteY0" fmla="*/ 1184 h 1286"/>
              <a:gd name="connsiteX1" fmla="*/ 725 w 5031"/>
              <a:gd name="connsiteY1" fmla="*/ 722 h 1286"/>
              <a:gd name="connsiteX2" fmla="*/ 898 w 5031"/>
              <a:gd name="connsiteY2" fmla="*/ 549 h 1286"/>
              <a:gd name="connsiteX3" fmla="*/ 1440 w 5031"/>
              <a:gd name="connsiteY3" fmla="*/ 130 h 1286"/>
              <a:gd name="connsiteX4" fmla="*/ 3072 w 5031"/>
              <a:gd name="connsiteY4" fmla="*/ 32 h 1286"/>
              <a:gd name="connsiteX5" fmla="*/ 3648 w 5031"/>
              <a:gd name="connsiteY5" fmla="*/ 32 h 1286"/>
              <a:gd name="connsiteX6" fmla="*/ 4128 w 5031"/>
              <a:gd name="connsiteY6" fmla="*/ 224 h 1286"/>
              <a:gd name="connsiteX7" fmla="*/ 4903 w 5031"/>
              <a:gd name="connsiteY7" fmla="*/ 1134 h 1286"/>
              <a:gd name="connsiteX8" fmla="*/ 4896 w 5031"/>
              <a:gd name="connsiteY8" fmla="*/ 1136 h 1286"/>
              <a:gd name="connsiteX0" fmla="*/ 0 w 5031"/>
              <a:gd name="connsiteY0" fmla="*/ 1184 h 1286"/>
              <a:gd name="connsiteX1" fmla="*/ 725 w 5031"/>
              <a:gd name="connsiteY1" fmla="*/ 722 h 1286"/>
              <a:gd name="connsiteX2" fmla="*/ 898 w 5031"/>
              <a:gd name="connsiteY2" fmla="*/ 549 h 1286"/>
              <a:gd name="connsiteX3" fmla="*/ 1440 w 5031"/>
              <a:gd name="connsiteY3" fmla="*/ 180 h 1286"/>
              <a:gd name="connsiteX4" fmla="*/ 3072 w 5031"/>
              <a:gd name="connsiteY4" fmla="*/ 32 h 1286"/>
              <a:gd name="connsiteX5" fmla="*/ 3648 w 5031"/>
              <a:gd name="connsiteY5" fmla="*/ 32 h 1286"/>
              <a:gd name="connsiteX6" fmla="*/ 4128 w 5031"/>
              <a:gd name="connsiteY6" fmla="*/ 224 h 1286"/>
              <a:gd name="connsiteX7" fmla="*/ 4903 w 5031"/>
              <a:gd name="connsiteY7" fmla="*/ 1134 h 1286"/>
              <a:gd name="connsiteX8" fmla="*/ 4896 w 5031"/>
              <a:gd name="connsiteY8" fmla="*/ 1136 h 1286"/>
              <a:gd name="connsiteX0" fmla="*/ 0 w 5031"/>
              <a:gd name="connsiteY0" fmla="*/ 1184 h 1286"/>
              <a:gd name="connsiteX1" fmla="*/ 725 w 5031"/>
              <a:gd name="connsiteY1" fmla="*/ 722 h 1286"/>
              <a:gd name="connsiteX2" fmla="*/ 898 w 5031"/>
              <a:gd name="connsiteY2" fmla="*/ 549 h 1286"/>
              <a:gd name="connsiteX3" fmla="*/ 1440 w 5031"/>
              <a:gd name="connsiteY3" fmla="*/ 180 h 1286"/>
              <a:gd name="connsiteX4" fmla="*/ 2640 w 5031"/>
              <a:gd name="connsiteY4" fmla="*/ 32 h 1286"/>
              <a:gd name="connsiteX5" fmla="*/ 3648 w 5031"/>
              <a:gd name="connsiteY5" fmla="*/ 32 h 1286"/>
              <a:gd name="connsiteX6" fmla="*/ 4128 w 5031"/>
              <a:gd name="connsiteY6" fmla="*/ 224 h 1286"/>
              <a:gd name="connsiteX7" fmla="*/ 4903 w 5031"/>
              <a:gd name="connsiteY7" fmla="*/ 1134 h 1286"/>
              <a:gd name="connsiteX8" fmla="*/ 4896 w 5031"/>
              <a:gd name="connsiteY8" fmla="*/ 1136 h 1286"/>
              <a:gd name="connsiteX0" fmla="*/ 0 w 5031"/>
              <a:gd name="connsiteY0" fmla="*/ 1184 h 1286"/>
              <a:gd name="connsiteX1" fmla="*/ 725 w 5031"/>
              <a:gd name="connsiteY1" fmla="*/ 722 h 1286"/>
              <a:gd name="connsiteX2" fmla="*/ 898 w 5031"/>
              <a:gd name="connsiteY2" fmla="*/ 549 h 1286"/>
              <a:gd name="connsiteX3" fmla="*/ 1440 w 5031"/>
              <a:gd name="connsiteY3" fmla="*/ 180 h 1286"/>
              <a:gd name="connsiteX4" fmla="*/ 2640 w 5031"/>
              <a:gd name="connsiteY4" fmla="*/ 32 h 1286"/>
              <a:gd name="connsiteX5" fmla="*/ 3312 w 5031"/>
              <a:gd name="connsiteY5" fmla="*/ 32 h 1286"/>
              <a:gd name="connsiteX6" fmla="*/ 4128 w 5031"/>
              <a:gd name="connsiteY6" fmla="*/ 224 h 1286"/>
              <a:gd name="connsiteX7" fmla="*/ 4903 w 5031"/>
              <a:gd name="connsiteY7" fmla="*/ 1134 h 1286"/>
              <a:gd name="connsiteX8" fmla="*/ 4896 w 5031"/>
              <a:gd name="connsiteY8" fmla="*/ 1136 h 1286"/>
              <a:gd name="connsiteX0" fmla="*/ 0 w 5102"/>
              <a:gd name="connsiteY0" fmla="*/ 1184 h 1286"/>
              <a:gd name="connsiteX1" fmla="*/ 725 w 5102"/>
              <a:gd name="connsiteY1" fmla="*/ 722 h 1286"/>
              <a:gd name="connsiteX2" fmla="*/ 898 w 5102"/>
              <a:gd name="connsiteY2" fmla="*/ 549 h 1286"/>
              <a:gd name="connsiteX3" fmla="*/ 1440 w 5102"/>
              <a:gd name="connsiteY3" fmla="*/ 180 h 1286"/>
              <a:gd name="connsiteX4" fmla="*/ 2640 w 5102"/>
              <a:gd name="connsiteY4" fmla="*/ 32 h 1286"/>
              <a:gd name="connsiteX5" fmla="*/ 3312 w 5102"/>
              <a:gd name="connsiteY5" fmla="*/ 32 h 1286"/>
              <a:gd name="connsiteX6" fmla="*/ 4128 w 5102"/>
              <a:gd name="connsiteY6" fmla="*/ 224 h 1286"/>
              <a:gd name="connsiteX7" fmla="*/ 3704 w 5102"/>
              <a:gd name="connsiteY7" fmla="*/ 225 h 1286"/>
              <a:gd name="connsiteX8" fmla="*/ 4903 w 5102"/>
              <a:gd name="connsiteY8" fmla="*/ 1134 h 1286"/>
              <a:gd name="connsiteX9" fmla="*/ 4896 w 5102"/>
              <a:gd name="connsiteY9" fmla="*/ 1136 h 1286"/>
              <a:gd name="connsiteX0" fmla="*/ 0 w 5102"/>
              <a:gd name="connsiteY0" fmla="*/ 1177 h 1279"/>
              <a:gd name="connsiteX1" fmla="*/ 725 w 5102"/>
              <a:gd name="connsiteY1" fmla="*/ 715 h 1279"/>
              <a:gd name="connsiteX2" fmla="*/ 898 w 5102"/>
              <a:gd name="connsiteY2" fmla="*/ 542 h 1279"/>
              <a:gd name="connsiteX3" fmla="*/ 1440 w 5102"/>
              <a:gd name="connsiteY3" fmla="*/ 173 h 1279"/>
              <a:gd name="connsiteX4" fmla="*/ 2640 w 5102"/>
              <a:gd name="connsiteY4" fmla="*/ 25 h 1279"/>
              <a:gd name="connsiteX5" fmla="*/ 3312 w 5102"/>
              <a:gd name="connsiteY5" fmla="*/ 25 h 1279"/>
              <a:gd name="connsiteX6" fmla="*/ 3312 w 5102"/>
              <a:gd name="connsiteY6" fmla="*/ 43 h 1279"/>
              <a:gd name="connsiteX7" fmla="*/ 3704 w 5102"/>
              <a:gd name="connsiteY7" fmla="*/ 218 h 1279"/>
              <a:gd name="connsiteX8" fmla="*/ 4903 w 5102"/>
              <a:gd name="connsiteY8" fmla="*/ 1127 h 1279"/>
              <a:gd name="connsiteX9" fmla="*/ 4896 w 5102"/>
              <a:gd name="connsiteY9" fmla="*/ 1129 h 1279"/>
              <a:gd name="connsiteX0" fmla="*/ 0 w 5102"/>
              <a:gd name="connsiteY0" fmla="*/ 1177 h 1279"/>
              <a:gd name="connsiteX1" fmla="*/ 725 w 5102"/>
              <a:gd name="connsiteY1" fmla="*/ 715 h 1279"/>
              <a:gd name="connsiteX2" fmla="*/ 898 w 5102"/>
              <a:gd name="connsiteY2" fmla="*/ 542 h 1279"/>
              <a:gd name="connsiteX3" fmla="*/ 1440 w 5102"/>
              <a:gd name="connsiteY3" fmla="*/ 173 h 1279"/>
              <a:gd name="connsiteX4" fmla="*/ 2640 w 5102"/>
              <a:gd name="connsiteY4" fmla="*/ 25 h 1279"/>
              <a:gd name="connsiteX5" fmla="*/ 3312 w 5102"/>
              <a:gd name="connsiteY5" fmla="*/ 25 h 1279"/>
              <a:gd name="connsiteX6" fmla="*/ 3306 w 5102"/>
              <a:gd name="connsiteY6" fmla="*/ 23 h 1279"/>
              <a:gd name="connsiteX7" fmla="*/ 3312 w 5102"/>
              <a:gd name="connsiteY7" fmla="*/ 43 h 1279"/>
              <a:gd name="connsiteX8" fmla="*/ 3704 w 5102"/>
              <a:gd name="connsiteY8" fmla="*/ 218 h 1279"/>
              <a:gd name="connsiteX9" fmla="*/ 4903 w 5102"/>
              <a:gd name="connsiteY9" fmla="*/ 1127 h 1279"/>
              <a:gd name="connsiteX10" fmla="*/ 4896 w 5102"/>
              <a:gd name="connsiteY10" fmla="*/ 1129 h 1279"/>
              <a:gd name="connsiteX0" fmla="*/ 0 w 5102"/>
              <a:gd name="connsiteY0" fmla="*/ 1177 h 1279"/>
              <a:gd name="connsiteX1" fmla="*/ 725 w 5102"/>
              <a:gd name="connsiteY1" fmla="*/ 715 h 1279"/>
              <a:gd name="connsiteX2" fmla="*/ 898 w 5102"/>
              <a:gd name="connsiteY2" fmla="*/ 542 h 1279"/>
              <a:gd name="connsiteX3" fmla="*/ 1440 w 5102"/>
              <a:gd name="connsiteY3" fmla="*/ 173 h 1279"/>
              <a:gd name="connsiteX4" fmla="*/ 2640 w 5102"/>
              <a:gd name="connsiteY4" fmla="*/ 25 h 1279"/>
              <a:gd name="connsiteX5" fmla="*/ 3312 w 5102"/>
              <a:gd name="connsiteY5" fmla="*/ 25 h 1279"/>
              <a:gd name="connsiteX6" fmla="*/ 3306 w 5102"/>
              <a:gd name="connsiteY6" fmla="*/ 23 h 1279"/>
              <a:gd name="connsiteX7" fmla="*/ 3312 w 5102"/>
              <a:gd name="connsiteY7" fmla="*/ 43 h 1279"/>
              <a:gd name="connsiteX8" fmla="*/ 3704 w 5102"/>
              <a:gd name="connsiteY8" fmla="*/ 218 h 1279"/>
              <a:gd name="connsiteX9" fmla="*/ 4903 w 5102"/>
              <a:gd name="connsiteY9" fmla="*/ 1127 h 1279"/>
              <a:gd name="connsiteX10" fmla="*/ 4896 w 5102"/>
              <a:gd name="connsiteY10" fmla="*/ 1129 h 1279"/>
              <a:gd name="connsiteX0" fmla="*/ 0 w 5102"/>
              <a:gd name="connsiteY0" fmla="*/ 1177 h 1279"/>
              <a:gd name="connsiteX1" fmla="*/ 725 w 5102"/>
              <a:gd name="connsiteY1" fmla="*/ 715 h 1279"/>
              <a:gd name="connsiteX2" fmla="*/ 898 w 5102"/>
              <a:gd name="connsiteY2" fmla="*/ 542 h 1279"/>
              <a:gd name="connsiteX3" fmla="*/ 1440 w 5102"/>
              <a:gd name="connsiteY3" fmla="*/ 173 h 1279"/>
              <a:gd name="connsiteX4" fmla="*/ 2640 w 5102"/>
              <a:gd name="connsiteY4" fmla="*/ 25 h 1279"/>
              <a:gd name="connsiteX5" fmla="*/ 3312 w 5102"/>
              <a:gd name="connsiteY5" fmla="*/ 25 h 1279"/>
              <a:gd name="connsiteX6" fmla="*/ 3312 w 5102"/>
              <a:gd name="connsiteY6" fmla="*/ 43 h 1279"/>
              <a:gd name="connsiteX7" fmla="*/ 3704 w 5102"/>
              <a:gd name="connsiteY7" fmla="*/ 218 h 1279"/>
              <a:gd name="connsiteX8" fmla="*/ 4903 w 5102"/>
              <a:gd name="connsiteY8" fmla="*/ 1127 h 1279"/>
              <a:gd name="connsiteX9" fmla="*/ 4896 w 5102"/>
              <a:gd name="connsiteY9" fmla="*/ 1129 h 1279"/>
              <a:gd name="connsiteX0" fmla="*/ 0 w 5102"/>
              <a:gd name="connsiteY0" fmla="*/ 1184 h 1286"/>
              <a:gd name="connsiteX1" fmla="*/ 725 w 5102"/>
              <a:gd name="connsiteY1" fmla="*/ 722 h 1286"/>
              <a:gd name="connsiteX2" fmla="*/ 898 w 5102"/>
              <a:gd name="connsiteY2" fmla="*/ 549 h 1286"/>
              <a:gd name="connsiteX3" fmla="*/ 1440 w 5102"/>
              <a:gd name="connsiteY3" fmla="*/ 180 h 1286"/>
              <a:gd name="connsiteX4" fmla="*/ 2640 w 5102"/>
              <a:gd name="connsiteY4" fmla="*/ 32 h 1286"/>
              <a:gd name="connsiteX5" fmla="*/ 3312 w 5102"/>
              <a:gd name="connsiteY5" fmla="*/ 32 h 1286"/>
              <a:gd name="connsiteX6" fmla="*/ 3704 w 5102"/>
              <a:gd name="connsiteY6" fmla="*/ 225 h 1286"/>
              <a:gd name="connsiteX7" fmla="*/ 4903 w 5102"/>
              <a:gd name="connsiteY7" fmla="*/ 1134 h 1286"/>
              <a:gd name="connsiteX8" fmla="*/ 4896 w 5102"/>
              <a:gd name="connsiteY8" fmla="*/ 1136 h 1286"/>
              <a:gd name="connsiteX0" fmla="*/ 0 w 5102"/>
              <a:gd name="connsiteY0" fmla="*/ 1184 h 1286"/>
              <a:gd name="connsiteX1" fmla="*/ 485 w 5102"/>
              <a:gd name="connsiteY1" fmla="*/ 896 h 1286"/>
              <a:gd name="connsiteX2" fmla="*/ 898 w 5102"/>
              <a:gd name="connsiteY2" fmla="*/ 549 h 1286"/>
              <a:gd name="connsiteX3" fmla="*/ 1440 w 5102"/>
              <a:gd name="connsiteY3" fmla="*/ 180 h 1286"/>
              <a:gd name="connsiteX4" fmla="*/ 2640 w 5102"/>
              <a:gd name="connsiteY4" fmla="*/ 32 h 1286"/>
              <a:gd name="connsiteX5" fmla="*/ 3312 w 5102"/>
              <a:gd name="connsiteY5" fmla="*/ 32 h 1286"/>
              <a:gd name="connsiteX6" fmla="*/ 3704 w 5102"/>
              <a:gd name="connsiteY6" fmla="*/ 225 h 1286"/>
              <a:gd name="connsiteX7" fmla="*/ 4903 w 5102"/>
              <a:gd name="connsiteY7" fmla="*/ 1134 h 1286"/>
              <a:gd name="connsiteX8" fmla="*/ 4896 w 5102"/>
              <a:gd name="connsiteY8" fmla="*/ 1136 h 1286"/>
              <a:gd name="connsiteX0" fmla="*/ 0 w 5102"/>
              <a:gd name="connsiteY0" fmla="*/ 1184 h 1286"/>
              <a:gd name="connsiteX1" fmla="*/ 485 w 5102"/>
              <a:gd name="connsiteY1" fmla="*/ 896 h 1286"/>
              <a:gd name="connsiteX2" fmla="*/ 898 w 5102"/>
              <a:gd name="connsiteY2" fmla="*/ 549 h 1286"/>
              <a:gd name="connsiteX3" fmla="*/ 1440 w 5102"/>
              <a:gd name="connsiteY3" fmla="*/ 180 h 1286"/>
              <a:gd name="connsiteX4" fmla="*/ 2640 w 5102"/>
              <a:gd name="connsiteY4" fmla="*/ 32 h 1286"/>
              <a:gd name="connsiteX5" fmla="*/ 3312 w 5102"/>
              <a:gd name="connsiteY5" fmla="*/ 32 h 1286"/>
              <a:gd name="connsiteX6" fmla="*/ 3704 w 5102"/>
              <a:gd name="connsiteY6" fmla="*/ 225 h 1286"/>
              <a:gd name="connsiteX7" fmla="*/ 4903 w 5102"/>
              <a:gd name="connsiteY7" fmla="*/ 1134 h 1286"/>
              <a:gd name="connsiteX8" fmla="*/ 4896 w 5102"/>
              <a:gd name="connsiteY8" fmla="*/ 1136 h 1286"/>
              <a:gd name="connsiteX0" fmla="*/ 0 w 5102"/>
              <a:gd name="connsiteY0" fmla="*/ 1177 h 1279"/>
              <a:gd name="connsiteX1" fmla="*/ 485 w 5102"/>
              <a:gd name="connsiteY1" fmla="*/ 889 h 1279"/>
              <a:gd name="connsiteX2" fmla="*/ 898 w 5102"/>
              <a:gd name="connsiteY2" fmla="*/ 542 h 1279"/>
              <a:gd name="connsiteX3" fmla="*/ 1440 w 5102"/>
              <a:gd name="connsiteY3" fmla="*/ 173 h 1279"/>
              <a:gd name="connsiteX4" fmla="*/ 2640 w 5102"/>
              <a:gd name="connsiteY4" fmla="*/ 25 h 1279"/>
              <a:gd name="connsiteX5" fmla="*/ 3312 w 5102"/>
              <a:gd name="connsiteY5" fmla="*/ 25 h 1279"/>
              <a:gd name="connsiteX6" fmla="*/ 3792 w 5102"/>
              <a:gd name="connsiteY6" fmla="*/ 66 h 1279"/>
              <a:gd name="connsiteX7" fmla="*/ 3704 w 5102"/>
              <a:gd name="connsiteY7" fmla="*/ 218 h 1279"/>
              <a:gd name="connsiteX8" fmla="*/ 4903 w 5102"/>
              <a:gd name="connsiteY8" fmla="*/ 1127 h 1279"/>
              <a:gd name="connsiteX9" fmla="*/ 4896 w 5102"/>
              <a:gd name="connsiteY9" fmla="*/ 1129 h 1279"/>
              <a:gd name="connsiteX0" fmla="*/ 0 w 5102"/>
              <a:gd name="connsiteY0" fmla="*/ 1295 h 1397"/>
              <a:gd name="connsiteX1" fmla="*/ 485 w 5102"/>
              <a:gd name="connsiteY1" fmla="*/ 1007 h 1397"/>
              <a:gd name="connsiteX2" fmla="*/ 898 w 5102"/>
              <a:gd name="connsiteY2" fmla="*/ 660 h 1397"/>
              <a:gd name="connsiteX3" fmla="*/ 1440 w 5102"/>
              <a:gd name="connsiteY3" fmla="*/ 291 h 1397"/>
              <a:gd name="connsiteX4" fmla="*/ 2640 w 5102"/>
              <a:gd name="connsiteY4" fmla="*/ 143 h 1397"/>
              <a:gd name="connsiteX5" fmla="*/ 3312 w 5102"/>
              <a:gd name="connsiteY5" fmla="*/ 143 h 1397"/>
              <a:gd name="connsiteX6" fmla="*/ 3792 w 5102"/>
              <a:gd name="connsiteY6" fmla="*/ 184 h 1397"/>
              <a:gd name="connsiteX7" fmla="*/ 4903 w 5102"/>
              <a:gd name="connsiteY7" fmla="*/ 1245 h 1397"/>
              <a:gd name="connsiteX8" fmla="*/ 4896 w 5102"/>
              <a:gd name="connsiteY8" fmla="*/ 1247 h 1397"/>
              <a:gd name="connsiteX0" fmla="*/ 0 w 5102"/>
              <a:gd name="connsiteY0" fmla="*/ 1290 h 1392"/>
              <a:gd name="connsiteX1" fmla="*/ 485 w 5102"/>
              <a:gd name="connsiteY1" fmla="*/ 1002 h 1392"/>
              <a:gd name="connsiteX2" fmla="*/ 898 w 5102"/>
              <a:gd name="connsiteY2" fmla="*/ 655 h 1392"/>
              <a:gd name="connsiteX3" fmla="*/ 1440 w 5102"/>
              <a:gd name="connsiteY3" fmla="*/ 286 h 1392"/>
              <a:gd name="connsiteX4" fmla="*/ 2640 w 5102"/>
              <a:gd name="connsiteY4" fmla="*/ 138 h 1392"/>
              <a:gd name="connsiteX5" fmla="*/ 3312 w 5102"/>
              <a:gd name="connsiteY5" fmla="*/ 138 h 1392"/>
              <a:gd name="connsiteX6" fmla="*/ 3600 w 5102"/>
              <a:gd name="connsiteY6" fmla="*/ 163 h 1392"/>
              <a:gd name="connsiteX7" fmla="*/ 3792 w 5102"/>
              <a:gd name="connsiteY7" fmla="*/ 179 h 1392"/>
              <a:gd name="connsiteX8" fmla="*/ 4903 w 5102"/>
              <a:gd name="connsiteY8" fmla="*/ 1240 h 1392"/>
              <a:gd name="connsiteX9" fmla="*/ 4896 w 5102"/>
              <a:gd name="connsiteY9" fmla="*/ 1242 h 1392"/>
              <a:gd name="connsiteX0" fmla="*/ 0 w 5102"/>
              <a:gd name="connsiteY0" fmla="*/ 1295 h 1397"/>
              <a:gd name="connsiteX1" fmla="*/ 485 w 5102"/>
              <a:gd name="connsiteY1" fmla="*/ 1007 h 1397"/>
              <a:gd name="connsiteX2" fmla="*/ 898 w 5102"/>
              <a:gd name="connsiteY2" fmla="*/ 660 h 1397"/>
              <a:gd name="connsiteX3" fmla="*/ 1440 w 5102"/>
              <a:gd name="connsiteY3" fmla="*/ 291 h 1397"/>
              <a:gd name="connsiteX4" fmla="*/ 2640 w 5102"/>
              <a:gd name="connsiteY4" fmla="*/ 143 h 1397"/>
              <a:gd name="connsiteX5" fmla="*/ 3312 w 5102"/>
              <a:gd name="connsiteY5" fmla="*/ 143 h 1397"/>
              <a:gd name="connsiteX6" fmla="*/ 3792 w 5102"/>
              <a:gd name="connsiteY6" fmla="*/ 184 h 1397"/>
              <a:gd name="connsiteX7" fmla="*/ 4903 w 5102"/>
              <a:gd name="connsiteY7" fmla="*/ 1245 h 1397"/>
              <a:gd name="connsiteX8" fmla="*/ 4896 w 5102"/>
              <a:gd name="connsiteY8" fmla="*/ 1247 h 1397"/>
              <a:gd name="connsiteX0" fmla="*/ 0 w 5102"/>
              <a:gd name="connsiteY0" fmla="*/ 1302 h 1404"/>
              <a:gd name="connsiteX1" fmla="*/ 485 w 5102"/>
              <a:gd name="connsiteY1" fmla="*/ 1014 h 1404"/>
              <a:gd name="connsiteX2" fmla="*/ 898 w 5102"/>
              <a:gd name="connsiteY2" fmla="*/ 667 h 1404"/>
              <a:gd name="connsiteX3" fmla="*/ 1440 w 5102"/>
              <a:gd name="connsiteY3" fmla="*/ 298 h 1404"/>
              <a:gd name="connsiteX4" fmla="*/ 2640 w 5102"/>
              <a:gd name="connsiteY4" fmla="*/ 150 h 1404"/>
              <a:gd name="connsiteX5" fmla="*/ 3312 w 5102"/>
              <a:gd name="connsiteY5" fmla="*/ 150 h 1404"/>
              <a:gd name="connsiteX6" fmla="*/ 3312 w 5102"/>
              <a:gd name="connsiteY6" fmla="*/ 154 h 1404"/>
              <a:gd name="connsiteX7" fmla="*/ 3792 w 5102"/>
              <a:gd name="connsiteY7" fmla="*/ 191 h 1404"/>
              <a:gd name="connsiteX8" fmla="*/ 4903 w 5102"/>
              <a:gd name="connsiteY8" fmla="*/ 1252 h 1404"/>
              <a:gd name="connsiteX9" fmla="*/ 4896 w 5102"/>
              <a:gd name="connsiteY9" fmla="*/ 1254 h 1404"/>
              <a:gd name="connsiteX0" fmla="*/ 0 w 5102"/>
              <a:gd name="connsiteY0" fmla="*/ 1203 h 1305"/>
              <a:gd name="connsiteX1" fmla="*/ 485 w 5102"/>
              <a:gd name="connsiteY1" fmla="*/ 915 h 1305"/>
              <a:gd name="connsiteX2" fmla="*/ 898 w 5102"/>
              <a:gd name="connsiteY2" fmla="*/ 568 h 1305"/>
              <a:gd name="connsiteX3" fmla="*/ 1440 w 5102"/>
              <a:gd name="connsiteY3" fmla="*/ 199 h 1305"/>
              <a:gd name="connsiteX4" fmla="*/ 2640 w 5102"/>
              <a:gd name="connsiteY4" fmla="*/ 51 h 1305"/>
              <a:gd name="connsiteX5" fmla="*/ 3312 w 5102"/>
              <a:gd name="connsiteY5" fmla="*/ 51 h 1305"/>
              <a:gd name="connsiteX6" fmla="*/ 3312 w 5102"/>
              <a:gd name="connsiteY6" fmla="*/ 55 h 1305"/>
              <a:gd name="connsiteX7" fmla="*/ 3936 w 5102"/>
              <a:gd name="connsiteY7" fmla="*/ 191 h 1305"/>
              <a:gd name="connsiteX8" fmla="*/ 4903 w 5102"/>
              <a:gd name="connsiteY8" fmla="*/ 1153 h 1305"/>
              <a:gd name="connsiteX9" fmla="*/ 4896 w 5102"/>
              <a:gd name="connsiteY9" fmla="*/ 1155 h 1305"/>
              <a:gd name="connsiteX0" fmla="*/ 0 w 5102"/>
              <a:gd name="connsiteY0" fmla="*/ 1196 h 1298"/>
              <a:gd name="connsiteX1" fmla="*/ 485 w 5102"/>
              <a:gd name="connsiteY1" fmla="*/ 908 h 1298"/>
              <a:gd name="connsiteX2" fmla="*/ 898 w 5102"/>
              <a:gd name="connsiteY2" fmla="*/ 561 h 1298"/>
              <a:gd name="connsiteX3" fmla="*/ 1440 w 5102"/>
              <a:gd name="connsiteY3" fmla="*/ 192 h 1298"/>
              <a:gd name="connsiteX4" fmla="*/ 2640 w 5102"/>
              <a:gd name="connsiteY4" fmla="*/ 44 h 1298"/>
              <a:gd name="connsiteX5" fmla="*/ 3312 w 5102"/>
              <a:gd name="connsiteY5" fmla="*/ 44 h 1298"/>
              <a:gd name="connsiteX6" fmla="*/ 3936 w 5102"/>
              <a:gd name="connsiteY6" fmla="*/ 184 h 1298"/>
              <a:gd name="connsiteX7" fmla="*/ 4903 w 5102"/>
              <a:gd name="connsiteY7" fmla="*/ 1146 h 1298"/>
              <a:gd name="connsiteX8" fmla="*/ 4896 w 5102"/>
              <a:gd name="connsiteY8" fmla="*/ 1148 h 1298"/>
              <a:gd name="connsiteX0" fmla="*/ 0 w 5102"/>
              <a:gd name="connsiteY0" fmla="*/ 1196 h 1298"/>
              <a:gd name="connsiteX1" fmla="*/ 485 w 5102"/>
              <a:gd name="connsiteY1" fmla="*/ 908 h 1298"/>
              <a:gd name="connsiteX2" fmla="*/ 898 w 5102"/>
              <a:gd name="connsiteY2" fmla="*/ 561 h 1298"/>
              <a:gd name="connsiteX3" fmla="*/ 1440 w 5102"/>
              <a:gd name="connsiteY3" fmla="*/ 192 h 1298"/>
              <a:gd name="connsiteX4" fmla="*/ 2640 w 5102"/>
              <a:gd name="connsiteY4" fmla="*/ 44 h 1298"/>
              <a:gd name="connsiteX5" fmla="*/ 3312 w 5102"/>
              <a:gd name="connsiteY5" fmla="*/ 44 h 1298"/>
              <a:gd name="connsiteX6" fmla="*/ 3320 w 5102"/>
              <a:gd name="connsiteY6" fmla="*/ 44 h 1298"/>
              <a:gd name="connsiteX7" fmla="*/ 3936 w 5102"/>
              <a:gd name="connsiteY7" fmla="*/ 184 h 1298"/>
              <a:gd name="connsiteX8" fmla="*/ 4903 w 5102"/>
              <a:gd name="connsiteY8" fmla="*/ 1146 h 1298"/>
              <a:gd name="connsiteX9" fmla="*/ 4896 w 5102"/>
              <a:gd name="connsiteY9" fmla="*/ 1148 h 1298"/>
              <a:gd name="connsiteX0" fmla="*/ 0 w 5102"/>
              <a:gd name="connsiteY0" fmla="*/ 1196 h 1298"/>
              <a:gd name="connsiteX1" fmla="*/ 485 w 5102"/>
              <a:gd name="connsiteY1" fmla="*/ 908 h 1298"/>
              <a:gd name="connsiteX2" fmla="*/ 898 w 5102"/>
              <a:gd name="connsiteY2" fmla="*/ 561 h 1298"/>
              <a:gd name="connsiteX3" fmla="*/ 1440 w 5102"/>
              <a:gd name="connsiteY3" fmla="*/ 192 h 1298"/>
              <a:gd name="connsiteX4" fmla="*/ 2640 w 5102"/>
              <a:gd name="connsiteY4" fmla="*/ 44 h 1298"/>
              <a:gd name="connsiteX5" fmla="*/ 3312 w 5102"/>
              <a:gd name="connsiteY5" fmla="*/ 44 h 1298"/>
              <a:gd name="connsiteX6" fmla="*/ 3936 w 5102"/>
              <a:gd name="connsiteY6" fmla="*/ 184 h 1298"/>
              <a:gd name="connsiteX7" fmla="*/ 4903 w 5102"/>
              <a:gd name="connsiteY7" fmla="*/ 1146 h 1298"/>
              <a:gd name="connsiteX8" fmla="*/ 4896 w 5102"/>
              <a:gd name="connsiteY8" fmla="*/ 1148 h 1298"/>
              <a:gd name="connsiteX0" fmla="*/ 0 w 5102"/>
              <a:gd name="connsiteY0" fmla="*/ 1196 h 1298"/>
              <a:gd name="connsiteX1" fmla="*/ 485 w 5102"/>
              <a:gd name="connsiteY1" fmla="*/ 908 h 1298"/>
              <a:gd name="connsiteX2" fmla="*/ 898 w 5102"/>
              <a:gd name="connsiteY2" fmla="*/ 561 h 1298"/>
              <a:gd name="connsiteX3" fmla="*/ 1440 w 5102"/>
              <a:gd name="connsiteY3" fmla="*/ 192 h 1298"/>
              <a:gd name="connsiteX4" fmla="*/ 2640 w 5102"/>
              <a:gd name="connsiteY4" fmla="*/ 44 h 1298"/>
              <a:gd name="connsiteX5" fmla="*/ 3312 w 5102"/>
              <a:gd name="connsiteY5" fmla="*/ 44 h 1298"/>
              <a:gd name="connsiteX6" fmla="*/ 3936 w 5102"/>
              <a:gd name="connsiteY6" fmla="*/ 184 h 1298"/>
              <a:gd name="connsiteX7" fmla="*/ 4903 w 5102"/>
              <a:gd name="connsiteY7" fmla="*/ 1146 h 1298"/>
              <a:gd name="connsiteX8" fmla="*/ 4752 w 5102"/>
              <a:gd name="connsiteY8" fmla="*/ 1148 h 1298"/>
              <a:gd name="connsiteX0" fmla="*/ 0 w 4903"/>
              <a:gd name="connsiteY0" fmla="*/ 1196 h 1196"/>
              <a:gd name="connsiteX1" fmla="*/ 485 w 4903"/>
              <a:gd name="connsiteY1" fmla="*/ 908 h 1196"/>
              <a:gd name="connsiteX2" fmla="*/ 898 w 4903"/>
              <a:gd name="connsiteY2" fmla="*/ 561 h 1196"/>
              <a:gd name="connsiteX3" fmla="*/ 1440 w 4903"/>
              <a:gd name="connsiteY3" fmla="*/ 192 h 1196"/>
              <a:gd name="connsiteX4" fmla="*/ 2640 w 4903"/>
              <a:gd name="connsiteY4" fmla="*/ 44 h 1196"/>
              <a:gd name="connsiteX5" fmla="*/ 3312 w 4903"/>
              <a:gd name="connsiteY5" fmla="*/ 44 h 1196"/>
              <a:gd name="connsiteX6" fmla="*/ 3936 w 4903"/>
              <a:gd name="connsiteY6" fmla="*/ 184 h 1196"/>
              <a:gd name="connsiteX7" fmla="*/ 4903 w 4903"/>
              <a:gd name="connsiteY7" fmla="*/ 1146 h 1196"/>
              <a:gd name="connsiteX0" fmla="*/ 0 w 4711"/>
              <a:gd name="connsiteY0" fmla="*/ 1196 h 1196"/>
              <a:gd name="connsiteX1" fmla="*/ 485 w 4711"/>
              <a:gd name="connsiteY1" fmla="*/ 908 h 1196"/>
              <a:gd name="connsiteX2" fmla="*/ 898 w 4711"/>
              <a:gd name="connsiteY2" fmla="*/ 561 h 1196"/>
              <a:gd name="connsiteX3" fmla="*/ 1440 w 4711"/>
              <a:gd name="connsiteY3" fmla="*/ 192 h 1196"/>
              <a:gd name="connsiteX4" fmla="*/ 2640 w 4711"/>
              <a:gd name="connsiteY4" fmla="*/ 44 h 1196"/>
              <a:gd name="connsiteX5" fmla="*/ 3312 w 4711"/>
              <a:gd name="connsiteY5" fmla="*/ 44 h 1196"/>
              <a:gd name="connsiteX6" fmla="*/ 3936 w 4711"/>
              <a:gd name="connsiteY6" fmla="*/ 184 h 1196"/>
              <a:gd name="connsiteX7" fmla="*/ 4711 w 4711"/>
              <a:gd name="connsiteY7" fmla="*/ 1196 h 1196"/>
              <a:gd name="connsiteX0" fmla="*/ 0 w 4711"/>
              <a:gd name="connsiteY0" fmla="*/ 1204 h 1204"/>
              <a:gd name="connsiteX1" fmla="*/ 485 w 4711"/>
              <a:gd name="connsiteY1" fmla="*/ 916 h 1204"/>
              <a:gd name="connsiteX2" fmla="*/ 898 w 4711"/>
              <a:gd name="connsiteY2" fmla="*/ 569 h 1204"/>
              <a:gd name="connsiteX3" fmla="*/ 1440 w 4711"/>
              <a:gd name="connsiteY3" fmla="*/ 200 h 1204"/>
              <a:gd name="connsiteX4" fmla="*/ 2640 w 4711"/>
              <a:gd name="connsiteY4" fmla="*/ 52 h 1204"/>
              <a:gd name="connsiteX5" fmla="*/ 3936 w 4711"/>
              <a:gd name="connsiteY5" fmla="*/ 192 h 1204"/>
              <a:gd name="connsiteX6" fmla="*/ 4711 w 4711"/>
              <a:gd name="connsiteY6" fmla="*/ 1204 h 1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11" h="1204">
                <a:moveTo>
                  <a:pt x="0" y="1204"/>
                </a:moveTo>
                <a:cubicBezTo>
                  <a:pt x="121" y="1127"/>
                  <a:pt x="335" y="1022"/>
                  <a:pt x="485" y="916"/>
                </a:cubicBezTo>
                <a:cubicBezTo>
                  <a:pt x="635" y="810"/>
                  <a:pt x="739" y="688"/>
                  <a:pt x="898" y="569"/>
                </a:cubicBezTo>
                <a:cubicBezTo>
                  <a:pt x="1057" y="450"/>
                  <a:pt x="1150" y="286"/>
                  <a:pt x="1440" y="200"/>
                </a:cubicBezTo>
                <a:cubicBezTo>
                  <a:pt x="1730" y="114"/>
                  <a:pt x="2224" y="53"/>
                  <a:pt x="2640" y="52"/>
                </a:cubicBezTo>
                <a:cubicBezTo>
                  <a:pt x="3056" y="51"/>
                  <a:pt x="3591" y="0"/>
                  <a:pt x="3936" y="192"/>
                </a:cubicBezTo>
                <a:cubicBezTo>
                  <a:pt x="4153" y="372"/>
                  <a:pt x="4527" y="1027"/>
                  <a:pt x="4711" y="1204"/>
                </a:cubicBezTo>
              </a:path>
            </a:pathLst>
          </a:cu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84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84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4727" grpId="0" animBg="1"/>
      <p:bldP spid="9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Freeform 2"/>
          <p:cNvSpPr>
            <a:spLocks/>
          </p:cNvSpPr>
          <p:nvPr/>
        </p:nvSpPr>
        <p:spPr bwMode="auto">
          <a:xfrm>
            <a:off x="457200" y="1649157"/>
            <a:ext cx="3503494" cy="3308570"/>
          </a:xfrm>
          <a:custGeom>
            <a:avLst/>
            <a:gdLst>
              <a:gd name="connsiteX0" fmla="*/ 0 w 2309"/>
              <a:gd name="connsiteY0" fmla="*/ 1184 h 1223"/>
              <a:gd name="connsiteX1" fmla="*/ 780 w 2309"/>
              <a:gd name="connsiteY1" fmla="*/ 243 h 1223"/>
              <a:gd name="connsiteX2" fmla="*/ 1429 w 2309"/>
              <a:gd name="connsiteY2" fmla="*/ 7 h 1223"/>
              <a:gd name="connsiteX3" fmla="*/ 1909 w 2309"/>
              <a:gd name="connsiteY3" fmla="*/ 199 h 1223"/>
              <a:gd name="connsiteX4" fmla="*/ 2245 w 2309"/>
              <a:gd name="connsiteY4" fmla="*/ 1063 h 1223"/>
              <a:gd name="connsiteX5" fmla="*/ 2293 w 2309"/>
              <a:gd name="connsiteY5" fmla="*/ 1159 h 1223"/>
              <a:gd name="connsiteX0" fmla="*/ 0 w 2251"/>
              <a:gd name="connsiteY0" fmla="*/ 1184 h 1184"/>
              <a:gd name="connsiteX1" fmla="*/ 780 w 2251"/>
              <a:gd name="connsiteY1" fmla="*/ 243 h 1184"/>
              <a:gd name="connsiteX2" fmla="*/ 1429 w 2251"/>
              <a:gd name="connsiteY2" fmla="*/ 7 h 1184"/>
              <a:gd name="connsiteX3" fmla="*/ 1909 w 2251"/>
              <a:gd name="connsiteY3" fmla="*/ 199 h 1184"/>
              <a:gd name="connsiteX4" fmla="*/ 2245 w 2251"/>
              <a:gd name="connsiteY4" fmla="*/ 1063 h 1184"/>
              <a:gd name="connsiteX5" fmla="*/ 1943 w 2251"/>
              <a:gd name="connsiteY5" fmla="*/ 269 h 1184"/>
              <a:gd name="connsiteX0" fmla="*/ 0 w 1995"/>
              <a:gd name="connsiteY0" fmla="*/ 1184 h 1184"/>
              <a:gd name="connsiteX1" fmla="*/ 780 w 1995"/>
              <a:gd name="connsiteY1" fmla="*/ 243 h 1184"/>
              <a:gd name="connsiteX2" fmla="*/ 1429 w 1995"/>
              <a:gd name="connsiteY2" fmla="*/ 7 h 1184"/>
              <a:gd name="connsiteX3" fmla="*/ 1909 w 1995"/>
              <a:gd name="connsiteY3" fmla="*/ 199 h 1184"/>
              <a:gd name="connsiteX4" fmla="*/ 1943 w 1995"/>
              <a:gd name="connsiteY4" fmla="*/ 269 h 1184"/>
              <a:gd name="connsiteX0" fmla="*/ 0 w 1995"/>
              <a:gd name="connsiteY0" fmla="*/ 1184 h 1184"/>
              <a:gd name="connsiteX1" fmla="*/ 780 w 1995"/>
              <a:gd name="connsiteY1" fmla="*/ 243 h 1184"/>
              <a:gd name="connsiteX2" fmla="*/ 1429 w 1995"/>
              <a:gd name="connsiteY2" fmla="*/ 7 h 1184"/>
              <a:gd name="connsiteX3" fmla="*/ 1909 w 1995"/>
              <a:gd name="connsiteY3" fmla="*/ 199 h 1184"/>
              <a:gd name="connsiteX4" fmla="*/ 1943 w 1995"/>
              <a:gd name="connsiteY4" fmla="*/ 269 h 1184"/>
              <a:gd name="connsiteX0" fmla="*/ 0 w 2018"/>
              <a:gd name="connsiteY0" fmla="*/ 1184 h 1184"/>
              <a:gd name="connsiteX1" fmla="*/ 780 w 2018"/>
              <a:gd name="connsiteY1" fmla="*/ 243 h 1184"/>
              <a:gd name="connsiteX2" fmla="*/ 1429 w 2018"/>
              <a:gd name="connsiteY2" fmla="*/ 7 h 1184"/>
              <a:gd name="connsiteX3" fmla="*/ 1909 w 2018"/>
              <a:gd name="connsiteY3" fmla="*/ 199 h 1184"/>
              <a:gd name="connsiteX4" fmla="*/ 1943 w 2018"/>
              <a:gd name="connsiteY4" fmla="*/ 269 h 1184"/>
              <a:gd name="connsiteX0" fmla="*/ 0 w 2018"/>
              <a:gd name="connsiteY0" fmla="*/ 1184 h 1184"/>
              <a:gd name="connsiteX1" fmla="*/ 780 w 2018"/>
              <a:gd name="connsiteY1" fmla="*/ 243 h 1184"/>
              <a:gd name="connsiteX2" fmla="*/ 1429 w 2018"/>
              <a:gd name="connsiteY2" fmla="*/ 7 h 1184"/>
              <a:gd name="connsiteX3" fmla="*/ 1909 w 2018"/>
              <a:gd name="connsiteY3" fmla="*/ 199 h 1184"/>
              <a:gd name="connsiteX4" fmla="*/ 1943 w 2018"/>
              <a:gd name="connsiteY4" fmla="*/ 269 h 1184"/>
              <a:gd name="connsiteX0" fmla="*/ 0 w 2149"/>
              <a:gd name="connsiteY0" fmla="*/ 1184 h 1184"/>
              <a:gd name="connsiteX1" fmla="*/ 780 w 2149"/>
              <a:gd name="connsiteY1" fmla="*/ 243 h 1184"/>
              <a:gd name="connsiteX2" fmla="*/ 1429 w 2149"/>
              <a:gd name="connsiteY2" fmla="*/ 7 h 1184"/>
              <a:gd name="connsiteX3" fmla="*/ 1909 w 2149"/>
              <a:gd name="connsiteY3" fmla="*/ 199 h 1184"/>
              <a:gd name="connsiteX4" fmla="*/ 2074 w 2149"/>
              <a:gd name="connsiteY4" fmla="*/ 392 h 1184"/>
              <a:gd name="connsiteX0" fmla="*/ 0 w 2074"/>
              <a:gd name="connsiteY0" fmla="*/ 1184 h 1184"/>
              <a:gd name="connsiteX1" fmla="*/ 780 w 2074"/>
              <a:gd name="connsiteY1" fmla="*/ 243 h 1184"/>
              <a:gd name="connsiteX2" fmla="*/ 1429 w 2074"/>
              <a:gd name="connsiteY2" fmla="*/ 7 h 1184"/>
              <a:gd name="connsiteX3" fmla="*/ 1909 w 2074"/>
              <a:gd name="connsiteY3" fmla="*/ 199 h 1184"/>
              <a:gd name="connsiteX4" fmla="*/ 2045 w 2074"/>
              <a:gd name="connsiteY4" fmla="*/ 110 h 1184"/>
              <a:gd name="connsiteX5" fmla="*/ 2074 w 2074"/>
              <a:gd name="connsiteY5" fmla="*/ 392 h 1184"/>
              <a:gd name="connsiteX0" fmla="*/ 0 w 2074"/>
              <a:gd name="connsiteY0" fmla="*/ 1184 h 1184"/>
              <a:gd name="connsiteX1" fmla="*/ 780 w 2074"/>
              <a:gd name="connsiteY1" fmla="*/ 243 h 1184"/>
              <a:gd name="connsiteX2" fmla="*/ 1429 w 2074"/>
              <a:gd name="connsiteY2" fmla="*/ 7 h 1184"/>
              <a:gd name="connsiteX3" fmla="*/ 1909 w 2074"/>
              <a:gd name="connsiteY3" fmla="*/ 199 h 1184"/>
              <a:gd name="connsiteX4" fmla="*/ 1913 w 2074"/>
              <a:gd name="connsiteY4" fmla="*/ 79 h 1184"/>
              <a:gd name="connsiteX5" fmla="*/ 2045 w 2074"/>
              <a:gd name="connsiteY5" fmla="*/ 110 h 1184"/>
              <a:gd name="connsiteX6" fmla="*/ 2074 w 2074"/>
              <a:gd name="connsiteY6" fmla="*/ 392 h 1184"/>
              <a:gd name="connsiteX0" fmla="*/ 0 w 2074"/>
              <a:gd name="connsiteY0" fmla="*/ 1177 h 1177"/>
              <a:gd name="connsiteX1" fmla="*/ 780 w 2074"/>
              <a:gd name="connsiteY1" fmla="*/ 236 h 1177"/>
              <a:gd name="connsiteX2" fmla="*/ 1429 w 2074"/>
              <a:gd name="connsiteY2" fmla="*/ 0 h 1177"/>
              <a:gd name="connsiteX3" fmla="*/ 1913 w 2074"/>
              <a:gd name="connsiteY3" fmla="*/ 72 h 1177"/>
              <a:gd name="connsiteX4" fmla="*/ 2045 w 2074"/>
              <a:gd name="connsiteY4" fmla="*/ 103 h 1177"/>
              <a:gd name="connsiteX5" fmla="*/ 2074 w 2074"/>
              <a:gd name="connsiteY5" fmla="*/ 385 h 1177"/>
              <a:gd name="connsiteX0" fmla="*/ 0 w 2074"/>
              <a:gd name="connsiteY0" fmla="*/ 1177 h 1177"/>
              <a:gd name="connsiteX1" fmla="*/ 780 w 2074"/>
              <a:gd name="connsiteY1" fmla="*/ 236 h 1177"/>
              <a:gd name="connsiteX2" fmla="*/ 1429 w 2074"/>
              <a:gd name="connsiteY2" fmla="*/ 0 h 1177"/>
              <a:gd name="connsiteX3" fmla="*/ 2045 w 2074"/>
              <a:gd name="connsiteY3" fmla="*/ 103 h 1177"/>
              <a:gd name="connsiteX4" fmla="*/ 2074 w 2074"/>
              <a:gd name="connsiteY4" fmla="*/ 385 h 1177"/>
              <a:gd name="connsiteX0" fmla="*/ 0 w 2160"/>
              <a:gd name="connsiteY0" fmla="*/ 1177 h 1177"/>
              <a:gd name="connsiteX1" fmla="*/ 780 w 2160"/>
              <a:gd name="connsiteY1" fmla="*/ 236 h 1177"/>
              <a:gd name="connsiteX2" fmla="*/ 1429 w 2160"/>
              <a:gd name="connsiteY2" fmla="*/ 0 h 1177"/>
              <a:gd name="connsiteX3" fmla="*/ 2133 w 2160"/>
              <a:gd name="connsiteY3" fmla="*/ 103 h 1177"/>
              <a:gd name="connsiteX4" fmla="*/ 2074 w 2160"/>
              <a:gd name="connsiteY4" fmla="*/ 385 h 1177"/>
              <a:gd name="connsiteX0" fmla="*/ 0 w 2133"/>
              <a:gd name="connsiteY0" fmla="*/ 1177 h 1177"/>
              <a:gd name="connsiteX1" fmla="*/ 780 w 2133"/>
              <a:gd name="connsiteY1" fmla="*/ 236 h 1177"/>
              <a:gd name="connsiteX2" fmla="*/ 1429 w 2133"/>
              <a:gd name="connsiteY2" fmla="*/ 0 h 1177"/>
              <a:gd name="connsiteX3" fmla="*/ 2133 w 2133"/>
              <a:gd name="connsiteY3" fmla="*/ 103 h 1177"/>
              <a:gd name="connsiteX0" fmla="*/ 0 w 2133"/>
              <a:gd name="connsiteY0" fmla="*/ 1330 h 1330"/>
              <a:gd name="connsiteX1" fmla="*/ 780 w 2133"/>
              <a:gd name="connsiteY1" fmla="*/ 389 h 1330"/>
              <a:gd name="connsiteX2" fmla="*/ 1615 w 2133"/>
              <a:gd name="connsiteY2" fmla="*/ 0 h 1330"/>
              <a:gd name="connsiteX3" fmla="*/ 2133 w 2133"/>
              <a:gd name="connsiteY3" fmla="*/ 256 h 1330"/>
              <a:gd name="connsiteX0" fmla="*/ 0 w 2133"/>
              <a:gd name="connsiteY0" fmla="*/ 1332 h 1332"/>
              <a:gd name="connsiteX1" fmla="*/ 780 w 2133"/>
              <a:gd name="connsiteY1" fmla="*/ 391 h 1332"/>
              <a:gd name="connsiteX2" fmla="*/ 1615 w 2133"/>
              <a:gd name="connsiteY2" fmla="*/ 2 h 1332"/>
              <a:gd name="connsiteX3" fmla="*/ 2133 w 2133"/>
              <a:gd name="connsiteY3" fmla="*/ 258 h 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33" h="1332">
                <a:moveTo>
                  <a:pt x="0" y="1332"/>
                </a:moveTo>
                <a:cubicBezTo>
                  <a:pt x="83" y="1161"/>
                  <a:pt x="511" y="613"/>
                  <a:pt x="780" y="391"/>
                </a:cubicBezTo>
                <a:cubicBezTo>
                  <a:pt x="1049" y="169"/>
                  <a:pt x="1426" y="29"/>
                  <a:pt x="1615" y="2"/>
                </a:cubicBezTo>
                <a:cubicBezTo>
                  <a:pt x="1904" y="0"/>
                  <a:pt x="1960" y="173"/>
                  <a:pt x="2133" y="258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668676" name="Freeform 4"/>
          <p:cNvSpPr>
            <a:spLocks/>
          </p:cNvSpPr>
          <p:nvPr/>
        </p:nvSpPr>
        <p:spPr bwMode="auto">
          <a:xfrm>
            <a:off x="3657600" y="1752600"/>
            <a:ext cx="4267200" cy="3276600"/>
          </a:xfrm>
          <a:custGeom>
            <a:avLst/>
            <a:gdLst>
              <a:gd name="connsiteX0" fmla="*/ 0 w 1584"/>
              <a:gd name="connsiteY0" fmla="*/ 1920 h 1920"/>
              <a:gd name="connsiteX1" fmla="*/ 589 w 1584"/>
              <a:gd name="connsiteY1" fmla="*/ 759 h 1920"/>
              <a:gd name="connsiteX2" fmla="*/ 1200 w 1584"/>
              <a:gd name="connsiteY2" fmla="*/ 336 h 1920"/>
              <a:gd name="connsiteX3" fmla="*/ 1584 w 1584"/>
              <a:gd name="connsiteY3" fmla="*/ 0 h 1920"/>
              <a:gd name="connsiteX0" fmla="*/ 0 w 1584"/>
              <a:gd name="connsiteY0" fmla="*/ 1920 h 1920"/>
              <a:gd name="connsiteX1" fmla="*/ 589 w 1584"/>
              <a:gd name="connsiteY1" fmla="*/ 759 h 1920"/>
              <a:gd name="connsiteX2" fmla="*/ 1584 w 1584"/>
              <a:gd name="connsiteY2" fmla="*/ 0 h 1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84" h="1920">
                <a:moveTo>
                  <a:pt x="0" y="1920"/>
                </a:moveTo>
                <a:lnTo>
                  <a:pt x="589" y="759"/>
                </a:lnTo>
                <a:cubicBezTo>
                  <a:pt x="853" y="439"/>
                  <a:pt x="1377" y="158"/>
                  <a:pt x="1584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668677" name="Text Box 5"/>
          <p:cNvSpPr txBox="1">
            <a:spLocks noChangeArrowheads="1"/>
          </p:cNvSpPr>
          <p:nvPr/>
        </p:nvSpPr>
        <p:spPr bwMode="auto">
          <a:xfrm>
            <a:off x="838200" y="17526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smtClean="0"/>
              <a:t>Фаза</a:t>
            </a:r>
            <a:r>
              <a:rPr lang="en-US" dirty="0" smtClean="0"/>
              <a:t> </a:t>
            </a:r>
            <a:r>
              <a:rPr lang="en-US" dirty="0"/>
              <a:t>1</a:t>
            </a:r>
          </a:p>
        </p:txBody>
      </p:sp>
      <p:sp>
        <p:nvSpPr>
          <p:cNvPr id="668678" name="Line 6"/>
          <p:cNvSpPr>
            <a:spLocks noChangeShapeType="1"/>
          </p:cNvSpPr>
          <p:nvPr/>
        </p:nvSpPr>
        <p:spPr bwMode="auto">
          <a:xfrm>
            <a:off x="228600" y="5029200"/>
            <a:ext cx="784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668679" name="Text Box 7"/>
          <p:cNvSpPr txBox="1">
            <a:spLocks noChangeArrowheads="1"/>
          </p:cNvSpPr>
          <p:nvPr/>
        </p:nvSpPr>
        <p:spPr bwMode="auto">
          <a:xfrm>
            <a:off x="0" y="55626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0  1  2  3  4  5  6  7  8 9 10  11  12  13  14  15  16  17 18 19 20 </a:t>
            </a:r>
            <a:r>
              <a:rPr lang="en-US" dirty="0" smtClean="0"/>
              <a:t>21</a:t>
            </a:r>
            <a:endParaRPr lang="en-US" dirty="0"/>
          </a:p>
        </p:txBody>
      </p:sp>
      <p:sp>
        <p:nvSpPr>
          <p:cNvPr id="668680" name="Text Box 8"/>
          <p:cNvSpPr txBox="1">
            <a:spLocks noChangeArrowheads="1"/>
          </p:cNvSpPr>
          <p:nvPr/>
        </p:nvSpPr>
        <p:spPr bwMode="auto">
          <a:xfrm>
            <a:off x="1981200" y="6172200"/>
            <a:ext cx="403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 smtClean="0"/>
              <a:t>Дни Цикла</a:t>
            </a:r>
            <a:endParaRPr lang="en-US" dirty="0"/>
          </a:p>
        </p:txBody>
      </p:sp>
      <p:sp>
        <p:nvSpPr>
          <p:cNvPr id="668681" name="Text Box 9"/>
          <p:cNvSpPr txBox="1">
            <a:spLocks noChangeArrowheads="1"/>
          </p:cNvSpPr>
          <p:nvPr/>
        </p:nvSpPr>
        <p:spPr bwMode="auto">
          <a:xfrm>
            <a:off x="2514600" y="2286000"/>
            <a:ext cx="2590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smtClean="0"/>
              <a:t>Фолликул уменьшается</a:t>
            </a:r>
            <a:endParaRPr lang="en-US" dirty="0"/>
          </a:p>
        </p:txBody>
      </p:sp>
      <p:sp>
        <p:nvSpPr>
          <p:cNvPr id="668682" name="Text Box 10"/>
          <p:cNvSpPr txBox="1">
            <a:spLocks noChangeArrowheads="1"/>
          </p:cNvSpPr>
          <p:nvPr/>
        </p:nvSpPr>
        <p:spPr bwMode="auto">
          <a:xfrm>
            <a:off x="6172200" y="10668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smtClean="0"/>
              <a:t>Фаза</a:t>
            </a:r>
            <a:r>
              <a:rPr lang="en-US" dirty="0" smtClean="0"/>
              <a:t> 2 </a:t>
            </a:r>
            <a:r>
              <a:rPr lang="ru-RU" dirty="0" smtClean="0"/>
              <a:t>Овуляция</a:t>
            </a:r>
            <a:endParaRPr lang="en-US" dirty="0"/>
          </a:p>
        </p:txBody>
      </p:sp>
      <p:sp>
        <p:nvSpPr>
          <p:cNvPr id="668683" name="Freeform 11"/>
          <p:cNvSpPr>
            <a:spLocks/>
          </p:cNvSpPr>
          <p:nvPr/>
        </p:nvSpPr>
        <p:spPr bwMode="auto">
          <a:xfrm>
            <a:off x="228599" y="1136194"/>
            <a:ext cx="7478713" cy="3701392"/>
          </a:xfrm>
          <a:custGeom>
            <a:avLst/>
            <a:gdLst>
              <a:gd name="connsiteX0" fmla="*/ 0 w 5031"/>
              <a:gd name="connsiteY0" fmla="*/ 1190 h 1292"/>
              <a:gd name="connsiteX1" fmla="*/ 725 w 5031"/>
              <a:gd name="connsiteY1" fmla="*/ 728 h 1292"/>
              <a:gd name="connsiteX2" fmla="*/ 898 w 5031"/>
              <a:gd name="connsiteY2" fmla="*/ 555 h 1292"/>
              <a:gd name="connsiteX3" fmla="*/ 1440 w 5031"/>
              <a:gd name="connsiteY3" fmla="*/ 86 h 1292"/>
              <a:gd name="connsiteX4" fmla="*/ 3072 w 5031"/>
              <a:gd name="connsiteY4" fmla="*/ 38 h 1292"/>
              <a:gd name="connsiteX5" fmla="*/ 3648 w 5031"/>
              <a:gd name="connsiteY5" fmla="*/ 38 h 1292"/>
              <a:gd name="connsiteX6" fmla="*/ 4128 w 5031"/>
              <a:gd name="connsiteY6" fmla="*/ 230 h 1292"/>
              <a:gd name="connsiteX7" fmla="*/ 4903 w 5031"/>
              <a:gd name="connsiteY7" fmla="*/ 1140 h 1292"/>
              <a:gd name="connsiteX8" fmla="*/ 4896 w 5031"/>
              <a:gd name="connsiteY8" fmla="*/ 1142 h 1292"/>
              <a:gd name="connsiteX0" fmla="*/ 0 w 5031"/>
              <a:gd name="connsiteY0" fmla="*/ 1184 h 1286"/>
              <a:gd name="connsiteX1" fmla="*/ 725 w 5031"/>
              <a:gd name="connsiteY1" fmla="*/ 722 h 1286"/>
              <a:gd name="connsiteX2" fmla="*/ 898 w 5031"/>
              <a:gd name="connsiteY2" fmla="*/ 549 h 1286"/>
              <a:gd name="connsiteX3" fmla="*/ 1440 w 5031"/>
              <a:gd name="connsiteY3" fmla="*/ 130 h 1286"/>
              <a:gd name="connsiteX4" fmla="*/ 3072 w 5031"/>
              <a:gd name="connsiteY4" fmla="*/ 32 h 1286"/>
              <a:gd name="connsiteX5" fmla="*/ 3648 w 5031"/>
              <a:gd name="connsiteY5" fmla="*/ 32 h 1286"/>
              <a:gd name="connsiteX6" fmla="*/ 4128 w 5031"/>
              <a:gd name="connsiteY6" fmla="*/ 224 h 1286"/>
              <a:gd name="connsiteX7" fmla="*/ 4903 w 5031"/>
              <a:gd name="connsiteY7" fmla="*/ 1134 h 1286"/>
              <a:gd name="connsiteX8" fmla="*/ 4896 w 5031"/>
              <a:gd name="connsiteY8" fmla="*/ 1136 h 1286"/>
              <a:gd name="connsiteX0" fmla="*/ 0 w 5031"/>
              <a:gd name="connsiteY0" fmla="*/ 1184 h 1286"/>
              <a:gd name="connsiteX1" fmla="*/ 725 w 5031"/>
              <a:gd name="connsiteY1" fmla="*/ 722 h 1286"/>
              <a:gd name="connsiteX2" fmla="*/ 898 w 5031"/>
              <a:gd name="connsiteY2" fmla="*/ 549 h 1286"/>
              <a:gd name="connsiteX3" fmla="*/ 1440 w 5031"/>
              <a:gd name="connsiteY3" fmla="*/ 180 h 1286"/>
              <a:gd name="connsiteX4" fmla="*/ 3072 w 5031"/>
              <a:gd name="connsiteY4" fmla="*/ 32 h 1286"/>
              <a:gd name="connsiteX5" fmla="*/ 3648 w 5031"/>
              <a:gd name="connsiteY5" fmla="*/ 32 h 1286"/>
              <a:gd name="connsiteX6" fmla="*/ 4128 w 5031"/>
              <a:gd name="connsiteY6" fmla="*/ 224 h 1286"/>
              <a:gd name="connsiteX7" fmla="*/ 4903 w 5031"/>
              <a:gd name="connsiteY7" fmla="*/ 1134 h 1286"/>
              <a:gd name="connsiteX8" fmla="*/ 4896 w 5031"/>
              <a:gd name="connsiteY8" fmla="*/ 1136 h 1286"/>
              <a:gd name="connsiteX0" fmla="*/ 0 w 5031"/>
              <a:gd name="connsiteY0" fmla="*/ 1184 h 1286"/>
              <a:gd name="connsiteX1" fmla="*/ 725 w 5031"/>
              <a:gd name="connsiteY1" fmla="*/ 722 h 1286"/>
              <a:gd name="connsiteX2" fmla="*/ 898 w 5031"/>
              <a:gd name="connsiteY2" fmla="*/ 549 h 1286"/>
              <a:gd name="connsiteX3" fmla="*/ 1440 w 5031"/>
              <a:gd name="connsiteY3" fmla="*/ 180 h 1286"/>
              <a:gd name="connsiteX4" fmla="*/ 2640 w 5031"/>
              <a:gd name="connsiteY4" fmla="*/ 32 h 1286"/>
              <a:gd name="connsiteX5" fmla="*/ 3648 w 5031"/>
              <a:gd name="connsiteY5" fmla="*/ 32 h 1286"/>
              <a:gd name="connsiteX6" fmla="*/ 4128 w 5031"/>
              <a:gd name="connsiteY6" fmla="*/ 224 h 1286"/>
              <a:gd name="connsiteX7" fmla="*/ 4903 w 5031"/>
              <a:gd name="connsiteY7" fmla="*/ 1134 h 1286"/>
              <a:gd name="connsiteX8" fmla="*/ 4896 w 5031"/>
              <a:gd name="connsiteY8" fmla="*/ 1136 h 1286"/>
              <a:gd name="connsiteX0" fmla="*/ 0 w 5031"/>
              <a:gd name="connsiteY0" fmla="*/ 1184 h 1286"/>
              <a:gd name="connsiteX1" fmla="*/ 725 w 5031"/>
              <a:gd name="connsiteY1" fmla="*/ 722 h 1286"/>
              <a:gd name="connsiteX2" fmla="*/ 898 w 5031"/>
              <a:gd name="connsiteY2" fmla="*/ 549 h 1286"/>
              <a:gd name="connsiteX3" fmla="*/ 1440 w 5031"/>
              <a:gd name="connsiteY3" fmla="*/ 180 h 1286"/>
              <a:gd name="connsiteX4" fmla="*/ 2640 w 5031"/>
              <a:gd name="connsiteY4" fmla="*/ 32 h 1286"/>
              <a:gd name="connsiteX5" fmla="*/ 3312 w 5031"/>
              <a:gd name="connsiteY5" fmla="*/ 32 h 1286"/>
              <a:gd name="connsiteX6" fmla="*/ 4128 w 5031"/>
              <a:gd name="connsiteY6" fmla="*/ 224 h 1286"/>
              <a:gd name="connsiteX7" fmla="*/ 4903 w 5031"/>
              <a:gd name="connsiteY7" fmla="*/ 1134 h 1286"/>
              <a:gd name="connsiteX8" fmla="*/ 4896 w 5031"/>
              <a:gd name="connsiteY8" fmla="*/ 1136 h 1286"/>
              <a:gd name="connsiteX0" fmla="*/ 0 w 5102"/>
              <a:gd name="connsiteY0" fmla="*/ 1184 h 1286"/>
              <a:gd name="connsiteX1" fmla="*/ 725 w 5102"/>
              <a:gd name="connsiteY1" fmla="*/ 722 h 1286"/>
              <a:gd name="connsiteX2" fmla="*/ 898 w 5102"/>
              <a:gd name="connsiteY2" fmla="*/ 549 h 1286"/>
              <a:gd name="connsiteX3" fmla="*/ 1440 w 5102"/>
              <a:gd name="connsiteY3" fmla="*/ 180 h 1286"/>
              <a:gd name="connsiteX4" fmla="*/ 2640 w 5102"/>
              <a:gd name="connsiteY4" fmla="*/ 32 h 1286"/>
              <a:gd name="connsiteX5" fmla="*/ 3312 w 5102"/>
              <a:gd name="connsiteY5" fmla="*/ 32 h 1286"/>
              <a:gd name="connsiteX6" fmla="*/ 4128 w 5102"/>
              <a:gd name="connsiteY6" fmla="*/ 224 h 1286"/>
              <a:gd name="connsiteX7" fmla="*/ 3704 w 5102"/>
              <a:gd name="connsiteY7" fmla="*/ 225 h 1286"/>
              <a:gd name="connsiteX8" fmla="*/ 4903 w 5102"/>
              <a:gd name="connsiteY8" fmla="*/ 1134 h 1286"/>
              <a:gd name="connsiteX9" fmla="*/ 4896 w 5102"/>
              <a:gd name="connsiteY9" fmla="*/ 1136 h 1286"/>
              <a:gd name="connsiteX0" fmla="*/ 0 w 5102"/>
              <a:gd name="connsiteY0" fmla="*/ 1177 h 1279"/>
              <a:gd name="connsiteX1" fmla="*/ 725 w 5102"/>
              <a:gd name="connsiteY1" fmla="*/ 715 h 1279"/>
              <a:gd name="connsiteX2" fmla="*/ 898 w 5102"/>
              <a:gd name="connsiteY2" fmla="*/ 542 h 1279"/>
              <a:gd name="connsiteX3" fmla="*/ 1440 w 5102"/>
              <a:gd name="connsiteY3" fmla="*/ 173 h 1279"/>
              <a:gd name="connsiteX4" fmla="*/ 2640 w 5102"/>
              <a:gd name="connsiteY4" fmla="*/ 25 h 1279"/>
              <a:gd name="connsiteX5" fmla="*/ 3312 w 5102"/>
              <a:gd name="connsiteY5" fmla="*/ 25 h 1279"/>
              <a:gd name="connsiteX6" fmla="*/ 3312 w 5102"/>
              <a:gd name="connsiteY6" fmla="*/ 43 h 1279"/>
              <a:gd name="connsiteX7" fmla="*/ 3704 w 5102"/>
              <a:gd name="connsiteY7" fmla="*/ 218 h 1279"/>
              <a:gd name="connsiteX8" fmla="*/ 4903 w 5102"/>
              <a:gd name="connsiteY8" fmla="*/ 1127 h 1279"/>
              <a:gd name="connsiteX9" fmla="*/ 4896 w 5102"/>
              <a:gd name="connsiteY9" fmla="*/ 1129 h 1279"/>
              <a:gd name="connsiteX0" fmla="*/ 0 w 5102"/>
              <a:gd name="connsiteY0" fmla="*/ 1177 h 1279"/>
              <a:gd name="connsiteX1" fmla="*/ 725 w 5102"/>
              <a:gd name="connsiteY1" fmla="*/ 715 h 1279"/>
              <a:gd name="connsiteX2" fmla="*/ 898 w 5102"/>
              <a:gd name="connsiteY2" fmla="*/ 542 h 1279"/>
              <a:gd name="connsiteX3" fmla="*/ 1440 w 5102"/>
              <a:gd name="connsiteY3" fmla="*/ 173 h 1279"/>
              <a:gd name="connsiteX4" fmla="*/ 2640 w 5102"/>
              <a:gd name="connsiteY4" fmla="*/ 25 h 1279"/>
              <a:gd name="connsiteX5" fmla="*/ 3312 w 5102"/>
              <a:gd name="connsiteY5" fmla="*/ 25 h 1279"/>
              <a:gd name="connsiteX6" fmla="*/ 3306 w 5102"/>
              <a:gd name="connsiteY6" fmla="*/ 23 h 1279"/>
              <a:gd name="connsiteX7" fmla="*/ 3312 w 5102"/>
              <a:gd name="connsiteY7" fmla="*/ 43 h 1279"/>
              <a:gd name="connsiteX8" fmla="*/ 3704 w 5102"/>
              <a:gd name="connsiteY8" fmla="*/ 218 h 1279"/>
              <a:gd name="connsiteX9" fmla="*/ 4903 w 5102"/>
              <a:gd name="connsiteY9" fmla="*/ 1127 h 1279"/>
              <a:gd name="connsiteX10" fmla="*/ 4896 w 5102"/>
              <a:gd name="connsiteY10" fmla="*/ 1129 h 1279"/>
              <a:gd name="connsiteX0" fmla="*/ 0 w 5102"/>
              <a:gd name="connsiteY0" fmla="*/ 1177 h 1279"/>
              <a:gd name="connsiteX1" fmla="*/ 725 w 5102"/>
              <a:gd name="connsiteY1" fmla="*/ 715 h 1279"/>
              <a:gd name="connsiteX2" fmla="*/ 898 w 5102"/>
              <a:gd name="connsiteY2" fmla="*/ 542 h 1279"/>
              <a:gd name="connsiteX3" fmla="*/ 1440 w 5102"/>
              <a:gd name="connsiteY3" fmla="*/ 173 h 1279"/>
              <a:gd name="connsiteX4" fmla="*/ 2640 w 5102"/>
              <a:gd name="connsiteY4" fmla="*/ 25 h 1279"/>
              <a:gd name="connsiteX5" fmla="*/ 3312 w 5102"/>
              <a:gd name="connsiteY5" fmla="*/ 25 h 1279"/>
              <a:gd name="connsiteX6" fmla="*/ 3306 w 5102"/>
              <a:gd name="connsiteY6" fmla="*/ 23 h 1279"/>
              <a:gd name="connsiteX7" fmla="*/ 3312 w 5102"/>
              <a:gd name="connsiteY7" fmla="*/ 43 h 1279"/>
              <a:gd name="connsiteX8" fmla="*/ 3704 w 5102"/>
              <a:gd name="connsiteY8" fmla="*/ 218 h 1279"/>
              <a:gd name="connsiteX9" fmla="*/ 4903 w 5102"/>
              <a:gd name="connsiteY9" fmla="*/ 1127 h 1279"/>
              <a:gd name="connsiteX10" fmla="*/ 4896 w 5102"/>
              <a:gd name="connsiteY10" fmla="*/ 1129 h 1279"/>
              <a:gd name="connsiteX0" fmla="*/ 0 w 5102"/>
              <a:gd name="connsiteY0" fmla="*/ 1177 h 1279"/>
              <a:gd name="connsiteX1" fmla="*/ 725 w 5102"/>
              <a:gd name="connsiteY1" fmla="*/ 715 h 1279"/>
              <a:gd name="connsiteX2" fmla="*/ 898 w 5102"/>
              <a:gd name="connsiteY2" fmla="*/ 542 h 1279"/>
              <a:gd name="connsiteX3" fmla="*/ 1440 w 5102"/>
              <a:gd name="connsiteY3" fmla="*/ 173 h 1279"/>
              <a:gd name="connsiteX4" fmla="*/ 2640 w 5102"/>
              <a:gd name="connsiteY4" fmla="*/ 25 h 1279"/>
              <a:gd name="connsiteX5" fmla="*/ 3312 w 5102"/>
              <a:gd name="connsiteY5" fmla="*/ 25 h 1279"/>
              <a:gd name="connsiteX6" fmla="*/ 3312 w 5102"/>
              <a:gd name="connsiteY6" fmla="*/ 43 h 1279"/>
              <a:gd name="connsiteX7" fmla="*/ 3704 w 5102"/>
              <a:gd name="connsiteY7" fmla="*/ 218 h 1279"/>
              <a:gd name="connsiteX8" fmla="*/ 4903 w 5102"/>
              <a:gd name="connsiteY8" fmla="*/ 1127 h 1279"/>
              <a:gd name="connsiteX9" fmla="*/ 4896 w 5102"/>
              <a:gd name="connsiteY9" fmla="*/ 1129 h 1279"/>
              <a:gd name="connsiteX0" fmla="*/ 0 w 5102"/>
              <a:gd name="connsiteY0" fmla="*/ 1184 h 1286"/>
              <a:gd name="connsiteX1" fmla="*/ 725 w 5102"/>
              <a:gd name="connsiteY1" fmla="*/ 722 h 1286"/>
              <a:gd name="connsiteX2" fmla="*/ 898 w 5102"/>
              <a:gd name="connsiteY2" fmla="*/ 549 h 1286"/>
              <a:gd name="connsiteX3" fmla="*/ 1440 w 5102"/>
              <a:gd name="connsiteY3" fmla="*/ 180 h 1286"/>
              <a:gd name="connsiteX4" fmla="*/ 2640 w 5102"/>
              <a:gd name="connsiteY4" fmla="*/ 32 h 1286"/>
              <a:gd name="connsiteX5" fmla="*/ 3312 w 5102"/>
              <a:gd name="connsiteY5" fmla="*/ 32 h 1286"/>
              <a:gd name="connsiteX6" fmla="*/ 3704 w 5102"/>
              <a:gd name="connsiteY6" fmla="*/ 225 h 1286"/>
              <a:gd name="connsiteX7" fmla="*/ 4903 w 5102"/>
              <a:gd name="connsiteY7" fmla="*/ 1134 h 1286"/>
              <a:gd name="connsiteX8" fmla="*/ 4896 w 5102"/>
              <a:gd name="connsiteY8" fmla="*/ 1136 h 1286"/>
              <a:gd name="connsiteX0" fmla="*/ 0 w 5102"/>
              <a:gd name="connsiteY0" fmla="*/ 1184 h 1286"/>
              <a:gd name="connsiteX1" fmla="*/ 485 w 5102"/>
              <a:gd name="connsiteY1" fmla="*/ 896 h 1286"/>
              <a:gd name="connsiteX2" fmla="*/ 898 w 5102"/>
              <a:gd name="connsiteY2" fmla="*/ 549 h 1286"/>
              <a:gd name="connsiteX3" fmla="*/ 1440 w 5102"/>
              <a:gd name="connsiteY3" fmla="*/ 180 h 1286"/>
              <a:gd name="connsiteX4" fmla="*/ 2640 w 5102"/>
              <a:gd name="connsiteY4" fmla="*/ 32 h 1286"/>
              <a:gd name="connsiteX5" fmla="*/ 3312 w 5102"/>
              <a:gd name="connsiteY5" fmla="*/ 32 h 1286"/>
              <a:gd name="connsiteX6" fmla="*/ 3704 w 5102"/>
              <a:gd name="connsiteY6" fmla="*/ 225 h 1286"/>
              <a:gd name="connsiteX7" fmla="*/ 4903 w 5102"/>
              <a:gd name="connsiteY7" fmla="*/ 1134 h 1286"/>
              <a:gd name="connsiteX8" fmla="*/ 4896 w 5102"/>
              <a:gd name="connsiteY8" fmla="*/ 1136 h 1286"/>
              <a:gd name="connsiteX0" fmla="*/ 0 w 5102"/>
              <a:gd name="connsiteY0" fmla="*/ 1184 h 1286"/>
              <a:gd name="connsiteX1" fmla="*/ 485 w 5102"/>
              <a:gd name="connsiteY1" fmla="*/ 896 h 1286"/>
              <a:gd name="connsiteX2" fmla="*/ 898 w 5102"/>
              <a:gd name="connsiteY2" fmla="*/ 549 h 1286"/>
              <a:gd name="connsiteX3" fmla="*/ 1440 w 5102"/>
              <a:gd name="connsiteY3" fmla="*/ 180 h 1286"/>
              <a:gd name="connsiteX4" fmla="*/ 2640 w 5102"/>
              <a:gd name="connsiteY4" fmla="*/ 32 h 1286"/>
              <a:gd name="connsiteX5" fmla="*/ 3312 w 5102"/>
              <a:gd name="connsiteY5" fmla="*/ 32 h 1286"/>
              <a:gd name="connsiteX6" fmla="*/ 3704 w 5102"/>
              <a:gd name="connsiteY6" fmla="*/ 225 h 1286"/>
              <a:gd name="connsiteX7" fmla="*/ 4903 w 5102"/>
              <a:gd name="connsiteY7" fmla="*/ 1134 h 1286"/>
              <a:gd name="connsiteX8" fmla="*/ 4896 w 5102"/>
              <a:gd name="connsiteY8" fmla="*/ 1136 h 1286"/>
              <a:gd name="connsiteX0" fmla="*/ 0 w 5102"/>
              <a:gd name="connsiteY0" fmla="*/ 1177 h 1279"/>
              <a:gd name="connsiteX1" fmla="*/ 485 w 5102"/>
              <a:gd name="connsiteY1" fmla="*/ 889 h 1279"/>
              <a:gd name="connsiteX2" fmla="*/ 898 w 5102"/>
              <a:gd name="connsiteY2" fmla="*/ 542 h 1279"/>
              <a:gd name="connsiteX3" fmla="*/ 1440 w 5102"/>
              <a:gd name="connsiteY3" fmla="*/ 173 h 1279"/>
              <a:gd name="connsiteX4" fmla="*/ 2640 w 5102"/>
              <a:gd name="connsiteY4" fmla="*/ 25 h 1279"/>
              <a:gd name="connsiteX5" fmla="*/ 3312 w 5102"/>
              <a:gd name="connsiteY5" fmla="*/ 25 h 1279"/>
              <a:gd name="connsiteX6" fmla="*/ 3792 w 5102"/>
              <a:gd name="connsiteY6" fmla="*/ 66 h 1279"/>
              <a:gd name="connsiteX7" fmla="*/ 3704 w 5102"/>
              <a:gd name="connsiteY7" fmla="*/ 218 h 1279"/>
              <a:gd name="connsiteX8" fmla="*/ 4903 w 5102"/>
              <a:gd name="connsiteY8" fmla="*/ 1127 h 1279"/>
              <a:gd name="connsiteX9" fmla="*/ 4896 w 5102"/>
              <a:gd name="connsiteY9" fmla="*/ 1129 h 1279"/>
              <a:gd name="connsiteX0" fmla="*/ 0 w 5102"/>
              <a:gd name="connsiteY0" fmla="*/ 1295 h 1397"/>
              <a:gd name="connsiteX1" fmla="*/ 485 w 5102"/>
              <a:gd name="connsiteY1" fmla="*/ 1007 h 1397"/>
              <a:gd name="connsiteX2" fmla="*/ 898 w 5102"/>
              <a:gd name="connsiteY2" fmla="*/ 660 h 1397"/>
              <a:gd name="connsiteX3" fmla="*/ 1440 w 5102"/>
              <a:gd name="connsiteY3" fmla="*/ 291 h 1397"/>
              <a:gd name="connsiteX4" fmla="*/ 2640 w 5102"/>
              <a:gd name="connsiteY4" fmla="*/ 143 h 1397"/>
              <a:gd name="connsiteX5" fmla="*/ 3312 w 5102"/>
              <a:gd name="connsiteY5" fmla="*/ 143 h 1397"/>
              <a:gd name="connsiteX6" fmla="*/ 3792 w 5102"/>
              <a:gd name="connsiteY6" fmla="*/ 184 h 1397"/>
              <a:gd name="connsiteX7" fmla="*/ 4903 w 5102"/>
              <a:gd name="connsiteY7" fmla="*/ 1245 h 1397"/>
              <a:gd name="connsiteX8" fmla="*/ 4896 w 5102"/>
              <a:gd name="connsiteY8" fmla="*/ 1247 h 1397"/>
              <a:gd name="connsiteX0" fmla="*/ 0 w 5102"/>
              <a:gd name="connsiteY0" fmla="*/ 1290 h 1392"/>
              <a:gd name="connsiteX1" fmla="*/ 485 w 5102"/>
              <a:gd name="connsiteY1" fmla="*/ 1002 h 1392"/>
              <a:gd name="connsiteX2" fmla="*/ 898 w 5102"/>
              <a:gd name="connsiteY2" fmla="*/ 655 h 1392"/>
              <a:gd name="connsiteX3" fmla="*/ 1440 w 5102"/>
              <a:gd name="connsiteY3" fmla="*/ 286 h 1392"/>
              <a:gd name="connsiteX4" fmla="*/ 2640 w 5102"/>
              <a:gd name="connsiteY4" fmla="*/ 138 h 1392"/>
              <a:gd name="connsiteX5" fmla="*/ 3312 w 5102"/>
              <a:gd name="connsiteY5" fmla="*/ 138 h 1392"/>
              <a:gd name="connsiteX6" fmla="*/ 3600 w 5102"/>
              <a:gd name="connsiteY6" fmla="*/ 163 h 1392"/>
              <a:gd name="connsiteX7" fmla="*/ 3792 w 5102"/>
              <a:gd name="connsiteY7" fmla="*/ 179 h 1392"/>
              <a:gd name="connsiteX8" fmla="*/ 4903 w 5102"/>
              <a:gd name="connsiteY8" fmla="*/ 1240 h 1392"/>
              <a:gd name="connsiteX9" fmla="*/ 4896 w 5102"/>
              <a:gd name="connsiteY9" fmla="*/ 1242 h 1392"/>
              <a:gd name="connsiteX0" fmla="*/ 0 w 5102"/>
              <a:gd name="connsiteY0" fmla="*/ 1295 h 1397"/>
              <a:gd name="connsiteX1" fmla="*/ 485 w 5102"/>
              <a:gd name="connsiteY1" fmla="*/ 1007 h 1397"/>
              <a:gd name="connsiteX2" fmla="*/ 898 w 5102"/>
              <a:gd name="connsiteY2" fmla="*/ 660 h 1397"/>
              <a:gd name="connsiteX3" fmla="*/ 1440 w 5102"/>
              <a:gd name="connsiteY3" fmla="*/ 291 h 1397"/>
              <a:gd name="connsiteX4" fmla="*/ 2640 w 5102"/>
              <a:gd name="connsiteY4" fmla="*/ 143 h 1397"/>
              <a:gd name="connsiteX5" fmla="*/ 3312 w 5102"/>
              <a:gd name="connsiteY5" fmla="*/ 143 h 1397"/>
              <a:gd name="connsiteX6" fmla="*/ 3792 w 5102"/>
              <a:gd name="connsiteY6" fmla="*/ 184 h 1397"/>
              <a:gd name="connsiteX7" fmla="*/ 4903 w 5102"/>
              <a:gd name="connsiteY7" fmla="*/ 1245 h 1397"/>
              <a:gd name="connsiteX8" fmla="*/ 4896 w 5102"/>
              <a:gd name="connsiteY8" fmla="*/ 1247 h 1397"/>
              <a:gd name="connsiteX0" fmla="*/ 0 w 5102"/>
              <a:gd name="connsiteY0" fmla="*/ 1302 h 1404"/>
              <a:gd name="connsiteX1" fmla="*/ 485 w 5102"/>
              <a:gd name="connsiteY1" fmla="*/ 1014 h 1404"/>
              <a:gd name="connsiteX2" fmla="*/ 898 w 5102"/>
              <a:gd name="connsiteY2" fmla="*/ 667 h 1404"/>
              <a:gd name="connsiteX3" fmla="*/ 1440 w 5102"/>
              <a:gd name="connsiteY3" fmla="*/ 298 h 1404"/>
              <a:gd name="connsiteX4" fmla="*/ 2640 w 5102"/>
              <a:gd name="connsiteY4" fmla="*/ 150 h 1404"/>
              <a:gd name="connsiteX5" fmla="*/ 3312 w 5102"/>
              <a:gd name="connsiteY5" fmla="*/ 150 h 1404"/>
              <a:gd name="connsiteX6" fmla="*/ 3312 w 5102"/>
              <a:gd name="connsiteY6" fmla="*/ 154 h 1404"/>
              <a:gd name="connsiteX7" fmla="*/ 3792 w 5102"/>
              <a:gd name="connsiteY7" fmla="*/ 191 h 1404"/>
              <a:gd name="connsiteX8" fmla="*/ 4903 w 5102"/>
              <a:gd name="connsiteY8" fmla="*/ 1252 h 1404"/>
              <a:gd name="connsiteX9" fmla="*/ 4896 w 5102"/>
              <a:gd name="connsiteY9" fmla="*/ 1254 h 1404"/>
              <a:gd name="connsiteX0" fmla="*/ 0 w 5102"/>
              <a:gd name="connsiteY0" fmla="*/ 1203 h 1305"/>
              <a:gd name="connsiteX1" fmla="*/ 485 w 5102"/>
              <a:gd name="connsiteY1" fmla="*/ 915 h 1305"/>
              <a:gd name="connsiteX2" fmla="*/ 898 w 5102"/>
              <a:gd name="connsiteY2" fmla="*/ 568 h 1305"/>
              <a:gd name="connsiteX3" fmla="*/ 1440 w 5102"/>
              <a:gd name="connsiteY3" fmla="*/ 199 h 1305"/>
              <a:gd name="connsiteX4" fmla="*/ 2640 w 5102"/>
              <a:gd name="connsiteY4" fmla="*/ 51 h 1305"/>
              <a:gd name="connsiteX5" fmla="*/ 3312 w 5102"/>
              <a:gd name="connsiteY5" fmla="*/ 51 h 1305"/>
              <a:gd name="connsiteX6" fmla="*/ 3312 w 5102"/>
              <a:gd name="connsiteY6" fmla="*/ 55 h 1305"/>
              <a:gd name="connsiteX7" fmla="*/ 3936 w 5102"/>
              <a:gd name="connsiteY7" fmla="*/ 191 h 1305"/>
              <a:gd name="connsiteX8" fmla="*/ 4903 w 5102"/>
              <a:gd name="connsiteY8" fmla="*/ 1153 h 1305"/>
              <a:gd name="connsiteX9" fmla="*/ 4896 w 5102"/>
              <a:gd name="connsiteY9" fmla="*/ 1155 h 1305"/>
              <a:gd name="connsiteX0" fmla="*/ 0 w 5102"/>
              <a:gd name="connsiteY0" fmla="*/ 1196 h 1298"/>
              <a:gd name="connsiteX1" fmla="*/ 485 w 5102"/>
              <a:gd name="connsiteY1" fmla="*/ 908 h 1298"/>
              <a:gd name="connsiteX2" fmla="*/ 898 w 5102"/>
              <a:gd name="connsiteY2" fmla="*/ 561 h 1298"/>
              <a:gd name="connsiteX3" fmla="*/ 1440 w 5102"/>
              <a:gd name="connsiteY3" fmla="*/ 192 h 1298"/>
              <a:gd name="connsiteX4" fmla="*/ 2640 w 5102"/>
              <a:gd name="connsiteY4" fmla="*/ 44 h 1298"/>
              <a:gd name="connsiteX5" fmla="*/ 3312 w 5102"/>
              <a:gd name="connsiteY5" fmla="*/ 44 h 1298"/>
              <a:gd name="connsiteX6" fmla="*/ 3936 w 5102"/>
              <a:gd name="connsiteY6" fmla="*/ 184 h 1298"/>
              <a:gd name="connsiteX7" fmla="*/ 4903 w 5102"/>
              <a:gd name="connsiteY7" fmla="*/ 1146 h 1298"/>
              <a:gd name="connsiteX8" fmla="*/ 4896 w 5102"/>
              <a:gd name="connsiteY8" fmla="*/ 1148 h 1298"/>
              <a:gd name="connsiteX0" fmla="*/ 0 w 5102"/>
              <a:gd name="connsiteY0" fmla="*/ 1196 h 1298"/>
              <a:gd name="connsiteX1" fmla="*/ 485 w 5102"/>
              <a:gd name="connsiteY1" fmla="*/ 908 h 1298"/>
              <a:gd name="connsiteX2" fmla="*/ 898 w 5102"/>
              <a:gd name="connsiteY2" fmla="*/ 561 h 1298"/>
              <a:gd name="connsiteX3" fmla="*/ 1440 w 5102"/>
              <a:gd name="connsiteY3" fmla="*/ 192 h 1298"/>
              <a:gd name="connsiteX4" fmla="*/ 2640 w 5102"/>
              <a:gd name="connsiteY4" fmla="*/ 44 h 1298"/>
              <a:gd name="connsiteX5" fmla="*/ 3312 w 5102"/>
              <a:gd name="connsiteY5" fmla="*/ 44 h 1298"/>
              <a:gd name="connsiteX6" fmla="*/ 3320 w 5102"/>
              <a:gd name="connsiteY6" fmla="*/ 44 h 1298"/>
              <a:gd name="connsiteX7" fmla="*/ 3936 w 5102"/>
              <a:gd name="connsiteY7" fmla="*/ 184 h 1298"/>
              <a:gd name="connsiteX8" fmla="*/ 4903 w 5102"/>
              <a:gd name="connsiteY8" fmla="*/ 1146 h 1298"/>
              <a:gd name="connsiteX9" fmla="*/ 4896 w 5102"/>
              <a:gd name="connsiteY9" fmla="*/ 1148 h 1298"/>
              <a:gd name="connsiteX0" fmla="*/ 0 w 5102"/>
              <a:gd name="connsiteY0" fmla="*/ 1196 h 1298"/>
              <a:gd name="connsiteX1" fmla="*/ 485 w 5102"/>
              <a:gd name="connsiteY1" fmla="*/ 908 h 1298"/>
              <a:gd name="connsiteX2" fmla="*/ 898 w 5102"/>
              <a:gd name="connsiteY2" fmla="*/ 561 h 1298"/>
              <a:gd name="connsiteX3" fmla="*/ 1440 w 5102"/>
              <a:gd name="connsiteY3" fmla="*/ 192 h 1298"/>
              <a:gd name="connsiteX4" fmla="*/ 2640 w 5102"/>
              <a:gd name="connsiteY4" fmla="*/ 44 h 1298"/>
              <a:gd name="connsiteX5" fmla="*/ 3312 w 5102"/>
              <a:gd name="connsiteY5" fmla="*/ 44 h 1298"/>
              <a:gd name="connsiteX6" fmla="*/ 3936 w 5102"/>
              <a:gd name="connsiteY6" fmla="*/ 184 h 1298"/>
              <a:gd name="connsiteX7" fmla="*/ 4903 w 5102"/>
              <a:gd name="connsiteY7" fmla="*/ 1146 h 1298"/>
              <a:gd name="connsiteX8" fmla="*/ 4896 w 5102"/>
              <a:gd name="connsiteY8" fmla="*/ 1148 h 1298"/>
              <a:gd name="connsiteX0" fmla="*/ 0 w 5102"/>
              <a:gd name="connsiteY0" fmla="*/ 1196 h 1298"/>
              <a:gd name="connsiteX1" fmla="*/ 485 w 5102"/>
              <a:gd name="connsiteY1" fmla="*/ 908 h 1298"/>
              <a:gd name="connsiteX2" fmla="*/ 898 w 5102"/>
              <a:gd name="connsiteY2" fmla="*/ 561 h 1298"/>
              <a:gd name="connsiteX3" fmla="*/ 1440 w 5102"/>
              <a:gd name="connsiteY3" fmla="*/ 192 h 1298"/>
              <a:gd name="connsiteX4" fmla="*/ 2640 w 5102"/>
              <a:gd name="connsiteY4" fmla="*/ 44 h 1298"/>
              <a:gd name="connsiteX5" fmla="*/ 3312 w 5102"/>
              <a:gd name="connsiteY5" fmla="*/ 44 h 1298"/>
              <a:gd name="connsiteX6" fmla="*/ 3936 w 5102"/>
              <a:gd name="connsiteY6" fmla="*/ 184 h 1298"/>
              <a:gd name="connsiteX7" fmla="*/ 4903 w 5102"/>
              <a:gd name="connsiteY7" fmla="*/ 1146 h 1298"/>
              <a:gd name="connsiteX8" fmla="*/ 4752 w 5102"/>
              <a:gd name="connsiteY8" fmla="*/ 1148 h 1298"/>
              <a:gd name="connsiteX0" fmla="*/ 0 w 4903"/>
              <a:gd name="connsiteY0" fmla="*/ 1196 h 1196"/>
              <a:gd name="connsiteX1" fmla="*/ 485 w 4903"/>
              <a:gd name="connsiteY1" fmla="*/ 908 h 1196"/>
              <a:gd name="connsiteX2" fmla="*/ 898 w 4903"/>
              <a:gd name="connsiteY2" fmla="*/ 561 h 1196"/>
              <a:gd name="connsiteX3" fmla="*/ 1440 w 4903"/>
              <a:gd name="connsiteY3" fmla="*/ 192 h 1196"/>
              <a:gd name="connsiteX4" fmla="*/ 2640 w 4903"/>
              <a:gd name="connsiteY4" fmla="*/ 44 h 1196"/>
              <a:gd name="connsiteX5" fmla="*/ 3312 w 4903"/>
              <a:gd name="connsiteY5" fmla="*/ 44 h 1196"/>
              <a:gd name="connsiteX6" fmla="*/ 3936 w 4903"/>
              <a:gd name="connsiteY6" fmla="*/ 184 h 1196"/>
              <a:gd name="connsiteX7" fmla="*/ 4903 w 4903"/>
              <a:gd name="connsiteY7" fmla="*/ 1146 h 1196"/>
              <a:gd name="connsiteX0" fmla="*/ 0 w 4711"/>
              <a:gd name="connsiteY0" fmla="*/ 1196 h 1196"/>
              <a:gd name="connsiteX1" fmla="*/ 485 w 4711"/>
              <a:gd name="connsiteY1" fmla="*/ 908 h 1196"/>
              <a:gd name="connsiteX2" fmla="*/ 898 w 4711"/>
              <a:gd name="connsiteY2" fmla="*/ 561 h 1196"/>
              <a:gd name="connsiteX3" fmla="*/ 1440 w 4711"/>
              <a:gd name="connsiteY3" fmla="*/ 192 h 1196"/>
              <a:gd name="connsiteX4" fmla="*/ 2640 w 4711"/>
              <a:gd name="connsiteY4" fmla="*/ 44 h 1196"/>
              <a:gd name="connsiteX5" fmla="*/ 3312 w 4711"/>
              <a:gd name="connsiteY5" fmla="*/ 44 h 1196"/>
              <a:gd name="connsiteX6" fmla="*/ 3936 w 4711"/>
              <a:gd name="connsiteY6" fmla="*/ 184 h 1196"/>
              <a:gd name="connsiteX7" fmla="*/ 4711 w 4711"/>
              <a:gd name="connsiteY7" fmla="*/ 1196 h 1196"/>
              <a:gd name="connsiteX0" fmla="*/ 0 w 4711"/>
              <a:gd name="connsiteY0" fmla="*/ 1204 h 1204"/>
              <a:gd name="connsiteX1" fmla="*/ 485 w 4711"/>
              <a:gd name="connsiteY1" fmla="*/ 916 h 1204"/>
              <a:gd name="connsiteX2" fmla="*/ 898 w 4711"/>
              <a:gd name="connsiteY2" fmla="*/ 569 h 1204"/>
              <a:gd name="connsiteX3" fmla="*/ 1440 w 4711"/>
              <a:gd name="connsiteY3" fmla="*/ 200 h 1204"/>
              <a:gd name="connsiteX4" fmla="*/ 2640 w 4711"/>
              <a:gd name="connsiteY4" fmla="*/ 52 h 1204"/>
              <a:gd name="connsiteX5" fmla="*/ 3936 w 4711"/>
              <a:gd name="connsiteY5" fmla="*/ 192 h 1204"/>
              <a:gd name="connsiteX6" fmla="*/ 4711 w 4711"/>
              <a:gd name="connsiteY6" fmla="*/ 1204 h 1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11" h="1204">
                <a:moveTo>
                  <a:pt x="0" y="1204"/>
                </a:moveTo>
                <a:cubicBezTo>
                  <a:pt x="121" y="1127"/>
                  <a:pt x="335" y="1022"/>
                  <a:pt x="485" y="916"/>
                </a:cubicBezTo>
                <a:cubicBezTo>
                  <a:pt x="635" y="810"/>
                  <a:pt x="739" y="688"/>
                  <a:pt x="898" y="569"/>
                </a:cubicBezTo>
                <a:cubicBezTo>
                  <a:pt x="1057" y="450"/>
                  <a:pt x="1150" y="286"/>
                  <a:pt x="1440" y="200"/>
                </a:cubicBezTo>
                <a:cubicBezTo>
                  <a:pt x="1730" y="114"/>
                  <a:pt x="2224" y="53"/>
                  <a:pt x="2640" y="52"/>
                </a:cubicBezTo>
                <a:cubicBezTo>
                  <a:pt x="3056" y="51"/>
                  <a:pt x="3591" y="0"/>
                  <a:pt x="3936" y="192"/>
                </a:cubicBezTo>
                <a:cubicBezTo>
                  <a:pt x="4153" y="372"/>
                  <a:pt x="4527" y="1027"/>
                  <a:pt x="4711" y="1204"/>
                </a:cubicBezTo>
              </a:path>
            </a:pathLst>
          </a:cu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2" name="AutoShape 53"/>
          <p:cNvSpPr>
            <a:spLocks noChangeArrowheads="1"/>
          </p:cNvSpPr>
          <p:nvPr/>
        </p:nvSpPr>
        <p:spPr bwMode="auto">
          <a:xfrm>
            <a:off x="7543800" y="1371600"/>
            <a:ext cx="762000" cy="685800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514600" y="6096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Прогестерон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13" idx="2"/>
          </p:cNvCxnSpPr>
          <p:nvPr/>
        </p:nvCxnSpPr>
        <p:spPr>
          <a:xfrm rot="16200000" flipH="1">
            <a:off x="3583633" y="1069032"/>
            <a:ext cx="300335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6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6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6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6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6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66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8674" grpId="0" animBg="1"/>
      <p:bldP spid="668676" grpId="0" animBg="1"/>
      <p:bldP spid="668677" grpId="0"/>
      <p:bldP spid="668681" grpId="0"/>
      <p:bldP spid="668682" grpId="0"/>
      <p:bldP spid="668683" grpId="0" animBg="1"/>
      <p:bldP spid="12" grpId="0" animBg="1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457200" y="381000"/>
            <a:ext cx="8305800" cy="6172200"/>
          </a:xfrm>
          <a:prstGeom prst="rect">
            <a:avLst/>
          </a:prstGeom>
          <a:solidFill>
            <a:srgbClr val="E8E1C8"/>
          </a:solidFill>
          <a:ln w="9525" algn="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700" b="1" dirty="0" err="1" smtClean="0">
                <a:cs typeface="Arial" pitchFamily="34" charset="0"/>
              </a:rPr>
              <a:t>ГиРГ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(</a:t>
            </a:r>
            <a:r>
              <a:rPr kumimoji="0" lang="ru-RU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Гонадотропин-рилизинг-гормон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)</a:t>
            </a:r>
            <a:r>
              <a:rPr kumimoji="0" lang="ru-RU" sz="1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побуждает </a:t>
            </a:r>
            <a:r>
              <a:rPr lang="ru-RU" sz="1700" dirty="0" smtClean="0">
                <a:cs typeface="Arial" pitchFamily="34" charset="0"/>
              </a:rPr>
              <a:t>гипофиз к выработке ЛГ (</a:t>
            </a:r>
            <a:r>
              <a:rPr lang="ru-RU" sz="1700" dirty="0" err="1" smtClean="0">
                <a:cs typeface="Arial" pitchFamily="34" charset="0"/>
              </a:rPr>
              <a:t>лютеинизирующего</a:t>
            </a:r>
            <a:r>
              <a:rPr lang="ru-RU" sz="1700" dirty="0" smtClean="0">
                <a:cs typeface="Arial" pitchFamily="34" charset="0"/>
              </a:rPr>
              <a:t> гормона), а также </a:t>
            </a:r>
            <a:r>
              <a:rPr lang="ru-RU" sz="1700" dirty="0" smtClean="0">
                <a:cs typeface="Arial" pitchFamily="34" charset="0"/>
              </a:rPr>
              <a:t>ФСГ </a:t>
            </a:r>
            <a:r>
              <a:rPr lang="ru-RU" sz="1700" dirty="0" smtClean="0">
                <a:cs typeface="Arial" pitchFamily="34" charset="0"/>
              </a:rPr>
              <a:t>(фолликулостимулирующего гормона). Эти два естественно вырабатывающиеся гормона наряду с другими изменениями гормонального уровня приводят к овуляции доминирующего фолликула в яичниках. </a:t>
            </a:r>
            <a:r>
              <a:rPr lang="ru-RU" sz="1700" dirty="0" err="1" smtClean="0">
                <a:cs typeface="Arial" pitchFamily="34" charset="0"/>
              </a:rPr>
              <a:t>ГиРГ</a:t>
            </a:r>
            <a:r>
              <a:rPr lang="ru-RU" sz="1700" dirty="0" smtClean="0">
                <a:cs typeface="Arial" pitchFamily="34" charset="0"/>
              </a:rPr>
              <a:t> может применяться для лечения коров с кистозным заболеванием яичников, а также применяется в некоторых программах синхронизации эструса. Инъекции </a:t>
            </a:r>
            <a:r>
              <a:rPr lang="ru-RU" sz="1700" dirty="0" err="1" smtClean="0">
                <a:cs typeface="Arial" pitchFamily="34" charset="0"/>
              </a:rPr>
              <a:t>ГиРГ</a:t>
            </a:r>
            <a:r>
              <a:rPr lang="ru-RU" sz="1700" dirty="0" smtClean="0">
                <a:cs typeface="Arial" pitchFamily="34" charset="0"/>
              </a:rPr>
              <a:t> помогают синхронизовать фолликулярные фазы, что способствует осуществлению более точного контроля времени овуляции.</a:t>
            </a:r>
            <a:endParaRPr kumimoji="0" 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1700" b="1" dirty="0" err="1" smtClean="0">
                <a:solidFill>
                  <a:srgbClr val="000000"/>
                </a:solidFill>
                <a:cs typeface="Arial" pitchFamily="34" charset="0"/>
              </a:rPr>
              <a:t>Простогландин</a:t>
            </a:r>
            <a:r>
              <a:rPr lang="ru-RU" sz="1700" b="1" dirty="0" smtClean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в</a:t>
            </a:r>
            <a:r>
              <a:rPr lang="ru-RU" sz="1700" dirty="0" smtClean="0">
                <a:solidFill>
                  <a:srgbClr val="000000"/>
                </a:solidFill>
                <a:cs typeface="Arial" pitchFamily="34" charset="0"/>
              </a:rPr>
              <a:t>ырабатывается маткой. Он регулирует продолжительность жизни желтого тела. </a:t>
            </a:r>
            <a:r>
              <a:rPr lang="ru-RU" sz="1700" dirty="0" err="1" smtClean="0">
                <a:solidFill>
                  <a:srgbClr val="000000"/>
                </a:solidFill>
                <a:cs typeface="Arial" pitchFamily="34" charset="0"/>
              </a:rPr>
              <a:t>Простогландин</a:t>
            </a:r>
            <a:r>
              <a:rPr lang="ru-RU" sz="1700" dirty="0" smtClean="0">
                <a:solidFill>
                  <a:srgbClr val="000000"/>
                </a:solidFill>
                <a:cs typeface="Arial" pitchFamily="34" charset="0"/>
              </a:rPr>
              <a:t>  движется от матки прямо по направлению к яичникам, не циркулируя в венозной крови, проходя через сердце после чего поступая назад к яичникам через артериальную кровь. Так как </a:t>
            </a:r>
            <a:r>
              <a:rPr lang="ru-RU" sz="1700" dirty="0" err="1" smtClean="0">
                <a:solidFill>
                  <a:srgbClr val="000000"/>
                </a:solidFill>
                <a:cs typeface="Arial" pitchFamily="34" charset="0"/>
              </a:rPr>
              <a:t>простогландин</a:t>
            </a:r>
            <a:r>
              <a:rPr lang="ru-RU" sz="1700" dirty="0" smtClean="0">
                <a:solidFill>
                  <a:srgbClr val="000000"/>
                </a:solidFill>
                <a:cs typeface="Arial" pitchFamily="34" charset="0"/>
              </a:rPr>
              <a:t> приводит к </a:t>
            </a:r>
            <a:r>
              <a:rPr lang="ru-RU" sz="1700" dirty="0" err="1" smtClean="0">
                <a:solidFill>
                  <a:srgbClr val="000000"/>
                </a:solidFill>
                <a:cs typeface="Arial" pitchFamily="34" charset="0"/>
              </a:rPr>
              <a:t>регрессированию</a:t>
            </a:r>
            <a:r>
              <a:rPr lang="ru-RU" sz="1700" dirty="0" smtClean="0">
                <a:solidFill>
                  <a:srgbClr val="000000"/>
                </a:solidFill>
                <a:cs typeface="Arial" pitchFamily="34" charset="0"/>
              </a:rPr>
              <a:t> желтого тела, следовательно он также вызывает </a:t>
            </a:r>
            <a:r>
              <a:rPr lang="ru-RU" sz="1700" b="1" dirty="0" smtClean="0">
                <a:solidFill>
                  <a:srgbClr val="000000"/>
                </a:solidFill>
                <a:cs typeface="Arial" pitchFamily="34" charset="0"/>
              </a:rPr>
              <a:t>снижение</a:t>
            </a:r>
            <a:r>
              <a:rPr lang="ru-RU" sz="1700" dirty="0" smtClean="0">
                <a:solidFill>
                  <a:srgbClr val="000000"/>
                </a:solidFill>
                <a:cs typeface="Arial" pitchFamily="34" charset="0"/>
              </a:rPr>
              <a:t> уровня прогестерона, так как прогестерон вырабатывается активным желтым телом. </a:t>
            </a:r>
            <a:r>
              <a:rPr lang="ru-RU" sz="1700" dirty="0" err="1" smtClean="0">
                <a:solidFill>
                  <a:srgbClr val="000000"/>
                </a:solidFill>
                <a:cs typeface="Arial" pitchFamily="34" charset="0"/>
              </a:rPr>
              <a:t>Простогландин</a:t>
            </a:r>
            <a:r>
              <a:rPr lang="ru-RU" sz="1700" dirty="0" smtClean="0">
                <a:solidFill>
                  <a:srgbClr val="000000"/>
                </a:solidFill>
                <a:cs typeface="Arial" pitchFamily="34" charset="0"/>
              </a:rPr>
              <a:t> применяется при лечении инфекций матки, для провоцирования абортов до 100 дней после осеменения, для извлечения мумифицированного плода, а также для синхронизации осеменения. Не забывайте, что для эффективной работы </a:t>
            </a:r>
            <a:r>
              <a:rPr lang="ru-RU" sz="1700" dirty="0" err="1" smtClean="0">
                <a:solidFill>
                  <a:srgbClr val="000000"/>
                </a:solidFill>
                <a:cs typeface="Arial" pitchFamily="34" charset="0"/>
              </a:rPr>
              <a:t>простогландина</a:t>
            </a:r>
            <a:r>
              <a:rPr lang="ru-RU" sz="1700" dirty="0" smtClean="0">
                <a:solidFill>
                  <a:srgbClr val="000000"/>
                </a:solidFill>
                <a:cs typeface="Arial" pitchFamily="34" charset="0"/>
              </a:rPr>
              <a:t> на одном из яичников </a:t>
            </a:r>
            <a:r>
              <a:rPr lang="ru-RU" sz="1700" b="1" dirty="0" smtClean="0">
                <a:solidFill>
                  <a:srgbClr val="000000"/>
                </a:solidFill>
                <a:cs typeface="Arial" pitchFamily="34" charset="0"/>
              </a:rPr>
              <a:t>должно</a:t>
            </a:r>
            <a:r>
              <a:rPr lang="ru-RU" sz="1700" dirty="0" smtClean="0">
                <a:solidFill>
                  <a:srgbClr val="000000"/>
                </a:solidFill>
                <a:cs typeface="Arial" pitchFamily="34" charset="0"/>
              </a:rPr>
              <a:t> присутствовать желтое тело. Например, если во время введения </a:t>
            </a:r>
            <a:r>
              <a:rPr lang="ru-RU" sz="1700" dirty="0" err="1" smtClean="0">
                <a:solidFill>
                  <a:srgbClr val="000000"/>
                </a:solidFill>
                <a:cs typeface="Arial" pitchFamily="34" charset="0"/>
              </a:rPr>
              <a:t>простогландина</a:t>
            </a:r>
            <a:r>
              <a:rPr lang="ru-RU" sz="1700" dirty="0" smtClean="0">
                <a:solidFill>
                  <a:srgbClr val="000000"/>
                </a:solidFill>
                <a:cs typeface="Arial" pitchFamily="34" charset="0"/>
              </a:rPr>
              <a:t> в организме присутствует желтое тело, корова обычно приходит в охоту в течение 2-5 дней. Если гормон </a:t>
            </a:r>
            <a:r>
              <a:rPr lang="ru-RU" sz="1700" dirty="0" err="1" smtClean="0">
                <a:solidFill>
                  <a:srgbClr val="000000"/>
                </a:solidFill>
                <a:cs typeface="Arial" pitchFamily="34" charset="0"/>
              </a:rPr>
              <a:t>простогландина</a:t>
            </a:r>
            <a:r>
              <a:rPr lang="ru-RU" sz="1700" dirty="0" smtClean="0">
                <a:solidFill>
                  <a:srgbClr val="000000"/>
                </a:solidFill>
                <a:cs typeface="Arial" pitchFamily="34" charset="0"/>
              </a:rPr>
              <a:t> попадает в организм в начале </a:t>
            </a:r>
            <a:r>
              <a:rPr lang="ru-RU" sz="1700" dirty="0" err="1" smtClean="0">
                <a:solidFill>
                  <a:srgbClr val="000000"/>
                </a:solidFill>
                <a:cs typeface="Arial" pitchFamily="34" charset="0"/>
              </a:rPr>
              <a:t>эстрального</a:t>
            </a:r>
            <a:r>
              <a:rPr lang="ru-RU" sz="1700" dirty="0" smtClean="0">
                <a:solidFill>
                  <a:srgbClr val="000000"/>
                </a:solidFill>
                <a:cs typeface="Arial" pitchFamily="34" charset="0"/>
              </a:rPr>
              <a:t> цикла до формирования и функционирования желтого тела, охота не будет спровоцирована. </a:t>
            </a:r>
            <a:endParaRPr kumimoji="0" 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0" name="Freeform 2"/>
          <p:cNvSpPr>
            <a:spLocks/>
          </p:cNvSpPr>
          <p:nvPr/>
        </p:nvSpPr>
        <p:spPr bwMode="auto">
          <a:xfrm>
            <a:off x="246063" y="3041650"/>
            <a:ext cx="4021137" cy="2012950"/>
          </a:xfrm>
          <a:custGeom>
            <a:avLst/>
            <a:gdLst/>
            <a:ahLst/>
            <a:cxnLst>
              <a:cxn ang="0">
                <a:pos x="0" y="1229"/>
              </a:cxn>
              <a:cxn ang="0">
                <a:pos x="517" y="196"/>
              </a:cxn>
              <a:cxn ang="0">
                <a:pos x="1429" y="52"/>
              </a:cxn>
              <a:cxn ang="0">
                <a:pos x="1909" y="244"/>
              </a:cxn>
              <a:cxn ang="0">
                <a:pos x="2245" y="1108"/>
              </a:cxn>
              <a:cxn ang="0">
                <a:pos x="2293" y="1204"/>
              </a:cxn>
            </a:cxnLst>
            <a:rect l="0" t="0" r="r" b="b"/>
            <a:pathLst>
              <a:path w="2309" h="1268">
                <a:moveTo>
                  <a:pt x="0" y="1229"/>
                </a:moveTo>
                <a:cubicBezTo>
                  <a:pt x="83" y="1058"/>
                  <a:pt x="279" y="392"/>
                  <a:pt x="517" y="196"/>
                </a:cubicBezTo>
                <a:cubicBezTo>
                  <a:pt x="755" y="0"/>
                  <a:pt x="1197" y="44"/>
                  <a:pt x="1429" y="52"/>
                </a:cubicBezTo>
                <a:cubicBezTo>
                  <a:pt x="1661" y="60"/>
                  <a:pt x="1773" y="68"/>
                  <a:pt x="1909" y="244"/>
                </a:cubicBezTo>
                <a:cubicBezTo>
                  <a:pt x="2045" y="420"/>
                  <a:pt x="2181" y="948"/>
                  <a:pt x="2245" y="1108"/>
                </a:cubicBezTo>
                <a:cubicBezTo>
                  <a:pt x="2309" y="1268"/>
                  <a:pt x="2301" y="1236"/>
                  <a:pt x="2293" y="1204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529412" name="Freeform 4"/>
          <p:cNvSpPr>
            <a:spLocks/>
          </p:cNvSpPr>
          <p:nvPr/>
        </p:nvSpPr>
        <p:spPr bwMode="auto">
          <a:xfrm>
            <a:off x="3581400" y="3048000"/>
            <a:ext cx="3810000" cy="1981200"/>
          </a:xfrm>
          <a:custGeom>
            <a:avLst/>
            <a:gdLst/>
            <a:ahLst/>
            <a:cxnLst>
              <a:cxn ang="0">
                <a:pos x="0" y="1920"/>
              </a:cxn>
              <a:cxn ang="0">
                <a:pos x="1200" y="336"/>
              </a:cxn>
              <a:cxn ang="0">
                <a:pos x="1584" y="0"/>
              </a:cxn>
            </a:cxnLst>
            <a:rect l="0" t="0" r="r" b="b"/>
            <a:pathLst>
              <a:path w="1584" h="1920">
                <a:moveTo>
                  <a:pt x="0" y="1920"/>
                </a:moveTo>
                <a:cubicBezTo>
                  <a:pt x="468" y="1288"/>
                  <a:pt x="936" y="656"/>
                  <a:pt x="1200" y="336"/>
                </a:cubicBezTo>
                <a:cubicBezTo>
                  <a:pt x="1464" y="16"/>
                  <a:pt x="1524" y="8"/>
                  <a:pt x="1584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529414" name="Line 6"/>
          <p:cNvSpPr>
            <a:spLocks noChangeShapeType="1"/>
          </p:cNvSpPr>
          <p:nvPr/>
        </p:nvSpPr>
        <p:spPr bwMode="auto">
          <a:xfrm>
            <a:off x="228600" y="5029200"/>
            <a:ext cx="784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529415" name="Text Box 7"/>
          <p:cNvSpPr txBox="1">
            <a:spLocks noChangeArrowheads="1"/>
          </p:cNvSpPr>
          <p:nvPr/>
        </p:nvSpPr>
        <p:spPr bwMode="auto">
          <a:xfrm>
            <a:off x="0" y="55626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0  1  2  3  4  5  6  7  8 9 10  11  12  13  14  15  16  17 18 19 20  0</a:t>
            </a:r>
          </a:p>
        </p:txBody>
      </p:sp>
      <p:sp>
        <p:nvSpPr>
          <p:cNvPr id="529416" name="Text Box 8"/>
          <p:cNvSpPr txBox="1">
            <a:spLocks noChangeArrowheads="1"/>
          </p:cNvSpPr>
          <p:nvPr/>
        </p:nvSpPr>
        <p:spPr bwMode="auto">
          <a:xfrm>
            <a:off x="1981200" y="6172200"/>
            <a:ext cx="403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 smtClean="0"/>
              <a:t>Дни цикла</a:t>
            </a:r>
            <a:endParaRPr lang="en-US" dirty="0"/>
          </a:p>
        </p:txBody>
      </p:sp>
      <p:sp>
        <p:nvSpPr>
          <p:cNvPr id="529419" name="Text Box 11"/>
          <p:cNvSpPr txBox="1">
            <a:spLocks noChangeArrowheads="1"/>
          </p:cNvSpPr>
          <p:nvPr/>
        </p:nvSpPr>
        <p:spPr bwMode="auto">
          <a:xfrm>
            <a:off x="457200" y="12954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err="1" smtClean="0"/>
              <a:t>ГиРГ</a:t>
            </a:r>
            <a:r>
              <a:rPr lang="en-US" dirty="0" smtClean="0"/>
              <a:t> </a:t>
            </a:r>
            <a:r>
              <a:rPr lang="ru-RU" dirty="0" smtClean="0"/>
              <a:t>день</a:t>
            </a:r>
            <a:r>
              <a:rPr lang="en-US" dirty="0" smtClean="0"/>
              <a:t> </a:t>
            </a:r>
            <a:r>
              <a:rPr lang="en-US" dirty="0"/>
              <a:t>1</a:t>
            </a:r>
          </a:p>
        </p:txBody>
      </p:sp>
      <p:sp>
        <p:nvSpPr>
          <p:cNvPr id="529420" name="Text Box 12"/>
          <p:cNvSpPr txBox="1">
            <a:spLocks noChangeArrowheads="1"/>
          </p:cNvSpPr>
          <p:nvPr/>
        </p:nvSpPr>
        <p:spPr bwMode="auto">
          <a:xfrm>
            <a:off x="2211388" y="3276600"/>
            <a:ext cx="2132012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 err="1" smtClean="0"/>
              <a:t>Лютеинизация</a:t>
            </a:r>
            <a:r>
              <a:rPr lang="ru-RU" sz="2000" dirty="0" smtClean="0"/>
              <a:t> (образование желтого тела) и восстановление фолликулярной фазы </a:t>
            </a:r>
            <a:endParaRPr lang="en-US" dirty="0"/>
          </a:p>
        </p:txBody>
      </p:sp>
      <p:sp>
        <p:nvSpPr>
          <p:cNvPr id="529421" name="Text Box 13"/>
          <p:cNvSpPr txBox="1">
            <a:spLocks noChangeArrowheads="1"/>
          </p:cNvSpPr>
          <p:nvPr/>
        </p:nvSpPr>
        <p:spPr bwMode="auto">
          <a:xfrm rot="16200000">
            <a:off x="-609600" y="32766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smtClean="0"/>
              <a:t>Овуляция</a:t>
            </a:r>
            <a:endParaRPr lang="en-US" dirty="0"/>
          </a:p>
        </p:txBody>
      </p:sp>
      <p:sp>
        <p:nvSpPr>
          <p:cNvPr id="529422" name="Line 14"/>
          <p:cNvSpPr>
            <a:spLocks noChangeShapeType="1"/>
          </p:cNvSpPr>
          <p:nvPr/>
        </p:nvSpPr>
        <p:spPr bwMode="auto">
          <a:xfrm flipH="1">
            <a:off x="457200" y="35052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529423" name="Line 15"/>
          <p:cNvSpPr>
            <a:spLocks noChangeShapeType="1"/>
          </p:cNvSpPr>
          <p:nvPr/>
        </p:nvSpPr>
        <p:spPr bwMode="auto">
          <a:xfrm>
            <a:off x="4038600" y="35814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529424" name="Text Box 16"/>
          <p:cNvSpPr txBox="1">
            <a:spLocks noChangeArrowheads="1"/>
          </p:cNvSpPr>
          <p:nvPr/>
        </p:nvSpPr>
        <p:spPr bwMode="auto">
          <a:xfrm>
            <a:off x="6019800" y="3352800"/>
            <a:ext cx="1828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 smtClean="0"/>
              <a:t>Или овуляция более крупного фолликула</a:t>
            </a:r>
            <a:endParaRPr lang="en-US" sz="2000" dirty="0"/>
          </a:p>
        </p:txBody>
      </p:sp>
      <p:sp>
        <p:nvSpPr>
          <p:cNvPr id="529425" name="Freeform 17"/>
          <p:cNvSpPr>
            <a:spLocks/>
          </p:cNvSpPr>
          <p:nvPr/>
        </p:nvSpPr>
        <p:spPr bwMode="auto">
          <a:xfrm>
            <a:off x="228600" y="3140075"/>
            <a:ext cx="7986713" cy="2051050"/>
          </a:xfrm>
          <a:custGeom>
            <a:avLst/>
            <a:gdLst/>
            <a:ahLst/>
            <a:cxnLst>
              <a:cxn ang="0">
                <a:pos x="0" y="1190"/>
              </a:cxn>
              <a:cxn ang="0">
                <a:pos x="725" y="728"/>
              </a:cxn>
              <a:cxn ang="0">
                <a:pos x="898" y="555"/>
              </a:cxn>
              <a:cxn ang="0">
                <a:pos x="1440" y="86"/>
              </a:cxn>
              <a:cxn ang="0">
                <a:pos x="3072" y="38"/>
              </a:cxn>
              <a:cxn ang="0">
                <a:pos x="3648" y="38"/>
              </a:cxn>
              <a:cxn ang="0">
                <a:pos x="4128" y="230"/>
              </a:cxn>
              <a:cxn ang="0">
                <a:pos x="4903" y="1140"/>
              </a:cxn>
              <a:cxn ang="0">
                <a:pos x="4896" y="1142"/>
              </a:cxn>
            </a:cxnLst>
            <a:rect l="0" t="0" r="r" b="b"/>
            <a:pathLst>
              <a:path w="5031" h="1292">
                <a:moveTo>
                  <a:pt x="0" y="1190"/>
                </a:moveTo>
                <a:cubicBezTo>
                  <a:pt x="121" y="1113"/>
                  <a:pt x="575" y="834"/>
                  <a:pt x="725" y="728"/>
                </a:cubicBezTo>
                <a:cubicBezTo>
                  <a:pt x="875" y="622"/>
                  <a:pt x="779" y="662"/>
                  <a:pt x="898" y="555"/>
                </a:cubicBezTo>
                <a:cubicBezTo>
                  <a:pt x="1017" y="448"/>
                  <a:pt x="1078" y="172"/>
                  <a:pt x="1440" y="86"/>
                </a:cubicBezTo>
                <a:cubicBezTo>
                  <a:pt x="1802" y="0"/>
                  <a:pt x="2704" y="46"/>
                  <a:pt x="3072" y="38"/>
                </a:cubicBezTo>
                <a:cubicBezTo>
                  <a:pt x="3440" y="30"/>
                  <a:pt x="3472" y="6"/>
                  <a:pt x="3648" y="38"/>
                </a:cubicBezTo>
                <a:cubicBezTo>
                  <a:pt x="3824" y="70"/>
                  <a:pt x="3919" y="46"/>
                  <a:pt x="4128" y="230"/>
                </a:cubicBezTo>
                <a:cubicBezTo>
                  <a:pt x="4337" y="414"/>
                  <a:pt x="4775" y="988"/>
                  <a:pt x="4903" y="1140"/>
                </a:cubicBezTo>
                <a:cubicBezTo>
                  <a:pt x="5031" y="1292"/>
                  <a:pt x="4897" y="1142"/>
                  <a:pt x="4896" y="1142"/>
                </a:cubicBezTo>
              </a:path>
            </a:pathLst>
          </a:cu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9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29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29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29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29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9420" grpId="0"/>
      <p:bldP spid="529421" grpId="0"/>
      <p:bldP spid="529422" grpId="0" animBg="1"/>
      <p:bldP spid="529423" grpId="0" animBg="1"/>
      <p:bldP spid="5294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60" name="Freeform 4"/>
          <p:cNvSpPr>
            <a:spLocks/>
          </p:cNvSpPr>
          <p:nvPr/>
        </p:nvSpPr>
        <p:spPr bwMode="auto">
          <a:xfrm>
            <a:off x="1295400" y="1905000"/>
            <a:ext cx="2514600" cy="3048000"/>
          </a:xfrm>
          <a:custGeom>
            <a:avLst/>
            <a:gdLst/>
            <a:ahLst/>
            <a:cxnLst>
              <a:cxn ang="0">
                <a:pos x="0" y="1920"/>
              </a:cxn>
              <a:cxn ang="0">
                <a:pos x="1200" y="336"/>
              </a:cxn>
              <a:cxn ang="0">
                <a:pos x="1584" y="0"/>
              </a:cxn>
            </a:cxnLst>
            <a:rect l="0" t="0" r="r" b="b"/>
            <a:pathLst>
              <a:path w="1584" h="1920">
                <a:moveTo>
                  <a:pt x="0" y="1920"/>
                </a:moveTo>
                <a:cubicBezTo>
                  <a:pt x="468" y="1288"/>
                  <a:pt x="936" y="656"/>
                  <a:pt x="1200" y="336"/>
                </a:cubicBezTo>
                <a:cubicBezTo>
                  <a:pt x="1464" y="16"/>
                  <a:pt x="1524" y="8"/>
                  <a:pt x="1584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531461" name="Line 5"/>
          <p:cNvSpPr>
            <a:spLocks noChangeShapeType="1"/>
          </p:cNvSpPr>
          <p:nvPr/>
        </p:nvSpPr>
        <p:spPr bwMode="auto">
          <a:xfrm>
            <a:off x="228600" y="5029200"/>
            <a:ext cx="784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531463" name="Text Box 7"/>
          <p:cNvSpPr txBox="1">
            <a:spLocks noChangeArrowheads="1"/>
          </p:cNvSpPr>
          <p:nvPr/>
        </p:nvSpPr>
        <p:spPr bwMode="auto">
          <a:xfrm>
            <a:off x="1981200" y="6172200"/>
            <a:ext cx="403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smtClean="0"/>
              <a:t>День синхронизации</a:t>
            </a:r>
            <a:endParaRPr lang="en-US" dirty="0"/>
          </a:p>
        </p:txBody>
      </p:sp>
      <p:sp>
        <p:nvSpPr>
          <p:cNvPr id="531464" name="Text Box 8"/>
          <p:cNvSpPr txBox="1">
            <a:spLocks noChangeArrowheads="1"/>
          </p:cNvSpPr>
          <p:nvPr/>
        </p:nvSpPr>
        <p:spPr bwMode="auto">
          <a:xfrm>
            <a:off x="1143000" y="0"/>
            <a:ext cx="3352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r>
              <a:rPr lang="ru-RU" dirty="0" err="1" smtClean="0"/>
              <a:t>Простогландин</a:t>
            </a:r>
            <a:r>
              <a:rPr lang="en-US" dirty="0" smtClean="0"/>
              <a:t>  </a:t>
            </a:r>
            <a:r>
              <a:rPr lang="ru-RU" dirty="0" smtClean="0"/>
              <a:t>день</a:t>
            </a:r>
            <a:r>
              <a:rPr lang="en-US" dirty="0" smtClean="0"/>
              <a:t> </a:t>
            </a:r>
            <a:r>
              <a:rPr lang="en-US" dirty="0"/>
              <a:t>7</a:t>
            </a:r>
          </a:p>
        </p:txBody>
      </p:sp>
      <p:sp>
        <p:nvSpPr>
          <p:cNvPr id="531470" name="Freeform 14"/>
          <p:cNvSpPr>
            <a:spLocks/>
          </p:cNvSpPr>
          <p:nvPr/>
        </p:nvSpPr>
        <p:spPr bwMode="auto">
          <a:xfrm>
            <a:off x="228600" y="2395538"/>
            <a:ext cx="7972425" cy="2713037"/>
          </a:xfrm>
          <a:custGeom>
            <a:avLst/>
            <a:gdLst/>
            <a:ahLst/>
            <a:cxnLst>
              <a:cxn ang="0">
                <a:pos x="0" y="1659"/>
              </a:cxn>
              <a:cxn ang="0">
                <a:pos x="725" y="1197"/>
              </a:cxn>
              <a:cxn ang="0">
                <a:pos x="898" y="1024"/>
              </a:cxn>
              <a:cxn ang="0">
                <a:pos x="1440" y="555"/>
              </a:cxn>
              <a:cxn ang="0">
                <a:pos x="1794" y="502"/>
              </a:cxn>
              <a:cxn ang="0">
                <a:pos x="2398" y="804"/>
              </a:cxn>
              <a:cxn ang="0">
                <a:pos x="2635" y="1014"/>
              </a:cxn>
              <a:cxn ang="0">
                <a:pos x="2773" y="1152"/>
              </a:cxn>
              <a:cxn ang="0">
                <a:pos x="3330" y="1627"/>
              </a:cxn>
              <a:cxn ang="0">
                <a:pos x="4318" y="658"/>
              </a:cxn>
              <a:cxn ang="0">
                <a:pos x="5022" y="0"/>
              </a:cxn>
            </a:cxnLst>
            <a:rect l="0" t="0" r="r" b="b"/>
            <a:pathLst>
              <a:path w="5022" h="1709">
                <a:moveTo>
                  <a:pt x="0" y="1659"/>
                </a:moveTo>
                <a:cubicBezTo>
                  <a:pt x="121" y="1582"/>
                  <a:pt x="575" y="1303"/>
                  <a:pt x="725" y="1197"/>
                </a:cubicBezTo>
                <a:cubicBezTo>
                  <a:pt x="875" y="1091"/>
                  <a:pt x="779" y="1131"/>
                  <a:pt x="898" y="1024"/>
                </a:cubicBezTo>
                <a:cubicBezTo>
                  <a:pt x="1017" y="917"/>
                  <a:pt x="1291" y="642"/>
                  <a:pt x="1440" y="555"/>
                </a:cubicBezTo>
                <a:cubicBezTo>
                  <a:pt x="1589" y="468"/>
                  <a:pt x="1634" y="461"/>
                  <a:pt x="1794" y="502"/>
                </a:cubicBezTo>
                <a:cubicBezTo>
                  <a:pt x="1954" y="543"/>
                  <a:pt x="2258" y="719"/>
                  <a:pt x="2398" y="804"/>
                </a:cubicBezTo>
                <a:cubicBezTo>
                  <a:pt x="2538" y="889"/>
                  <a:pt x="2573" y="956"/>
                  <a:pt x="2635" y="1014"/>
                </a:cubicBezTo>
                <a:cubicBezTo>
                  <a:pt x="2697" y="1072"/>
                  <a:pt x="2657" y="1050"/>
                  <a:pt x="2773" y="1152"/>
                </a:cubicBezTo>
                <a:cubicBezTo>
                  <a:pt x="2889" y="1254"/>
                  <a:pt x="3073" y="1709"/>
                  <a:pt x="3330" y="1627"/>
                </a:cubicBezTo>
                <a:cubicBezTo>
                  <a:pt x="3587" y="1545"/>
                  <a:pt x="4036" y="929"/>
                  <a:pt x="4318" y="658"/>
                </a:cubicBezTo>
                <a:cubicBezTo>
                  <a:pt x="4600" y="387"/>
                  <a:pt x="4875" y="137"/>
                  <a:pt x="5022" y="0"/>
                </a:cubicBezTo>
              </a:path>
            </a:pathLst>
          </a:cu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531471" name="Rectangle 15"/>
          <p:cNvSpPr>
            <a:spLocks noChangeArrowheads="1"/>
          </p:cNvSpPr>
          <p:nvPr/>
        </p:nvSpPr>
        <p:spPr bwMode="auto">
          <a:xfrm>
            <a:off x="2057400" y="1066800"/>
            <a:ext cx="914400" cy="5029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31472" name="Rectangle 16"/>
          <p:cNvSpPr>
            <a:spLocks noChangeArrowheads="1"/>
          </p:cNvSpPr>
          <p:nvPr/>
        </p:nvSpPr>
        <p:spPr bwMode="auto">
          <a:xfrm>
            <a:off x="3276600" y="2349500"/>
            <a:ext cx="5638800" cy="2667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31473" name="Text Box 17"/>
          <p:cNvSpPr txBox="1">
            <a:spLocks noChangeArrowheads="1"/>
          </p:cNvSpPr>
          <p:nvPr/>
        </p:nvSpPr>
        <p:spPr bwMode="auto">
          <a:xfrm>
            <a:off x="76200" y="4267200"/>
            <a:ext cx="2057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smtClean="0"/>
              <a:t>Прогестерон</a:t>
            </a:r>
            <a:endParaRPr lang="en-US" dirty="0"/>
          </a:p>
        </p:txBody>
      </p:sp>
      <p:sp>
        <p:nvSpPr>
          <p:cNvPr id="531474" name="Text Box 18"/>
          <p:cNvSpPr txBox="1">
            <a:spLocks noChangeArrowheads="1"/>
          </p:cNvSpPr>
          <p:nvPr/>
        </p:nvSpPr>
        <p:spPr bwMode="auto">
          <a:xfrm>
            <a:off x="2057400" y="2514600"/>
            <a:ext cx="2209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 smtClean="0"/>
              <a:t>Фолликулярная фаза</a:t>
            </a:r>
            <a:endParaRPr lang="en-US" dirty="0"/>
          </a:p>
        </p:txBody>
      </p:sp>
      <p:sp>
        <p:nvSpPr>
          <p:cNvPr id="531475" name="Text Box 19"/>
          <p:cNvSpPr txBox="1">
            <a:spLocks noChangeArrowheads="1"/>
          </p:cNvSpPr>
          <p:nvPr/>
        </p:nvSpPr>
        <p:spPr bwMode="auto">
          <a:xfrm>
            <a:off x="0" y="55626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0  1  2  3  4  5  6     7    8            9                   10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1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31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31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31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31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1460" grpId="0" animBg="1"/>
      <p:bldP spid="531470" grpId="0" animBg="1"/>
      <p:bldP spid="531471" grpId="0" animBg="1"/>
      <p:bldP spid="531473" grpId="0"/>
      <p:bldP spid="53147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1" name="Oval 11"/>
          <p:cNvSpPr>
            <a:spLocks noChangeArrowheads="1"/>
          </p:cNvSpPr>
          <p:nvPr/>
        </p:nvSpPr>
        <p:spPr bwMode="auto">
          <a:xfrm>
            <a:off x="3962400" y="1828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32482" name="Freeform 2"/>
          <p:cNvSpPr>
            <a:spLocks/>
          </p:cNvSpPr>
          <p:nvPr/>
        </p:nvSpPr>
        <p:spPr bwMode="auto">
          <a:xfrm>
            <a:off x="1295400" y="1905000"/>
            <a:ext cx="2514600" cy="3048000"/>
          </a:xfrm>
          <a:custGeom>
            <a:avLst/>
            <a:gdLst/>
            <a:ahLst/>
            <a:cxnLst>
              <a:cxn ang="0">
                <a:pos x="0" y="1920"/>
              </a:cxn>
              <a:cxn ang="0">
                <a:pos x="1200" y="336"/>
              </a:cxn>
              <a:cxn ang="0">
                <a:pos x="1584" y="0"/>
              </a:cxn>
            </a:cxnLst>
            <a:rect l="0" t="0" r="r" b="b"/>
            <a:pathLst>
              <a:path w="1584" h="1920">
                <a:moveTo>
                  <a:pt x="0" y="1920"/>
                </a:moveTo>
                <a:cubicBezTo>
                  <a:pt x="468" y="1288"/>
                  <a:pt x="936" y="656"/>
                  <a:pt x="1200" y="336"/>
                </a:cubicBezTo>
                <a:cubicBezTo>
                  <a:pt x="1464" y="16"/>
                  <a:pt x="1524" y="8"/>
                  <a:pt x="1584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532483" name="Line 3"/>
          <p:cNvSpPr>
            <a:spLocks noChangeShapeType="1"/>
          </p:cNvSpPr>
          <p:nvPr/>
        </p:nvSpPr>
        <p:spPr bwMode="auto">
          <a:xfrm>
            <a:off x="228600" y="5029200"/>
            <a:ext cx="784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532484" name="Text Box 4"/>
          <p:cNvSpPr txBox="1">
            <a:spLocks noChangeArrowheads="1"/>
          </p:cNvSpPr>
          <p:nvPr/>
        </p:nvSpPr>
        <p:spPr bwMode="auto">
          <a:xfrm>
            <a:off x="0" y="55626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0  1  2  3  4  5  6     7    8            9                   10</a:t>
            </a:r>
          </a:p>
        </p:txBody>
      </p:sp>
      <p:sp>
        <p:nvSpPr>
          <p:cNvPr id="532485" name="Text Box 5"/>
          <p:cNvSpPr txBox="1">
            <a:spLocks noChangeArrowheads="1"/>
          </p:cNvSpPr>
          <p:nvPr/>
        </p:nvSpPr>
        <p:spPr bwMode="auto">
          <a:xfrm>
            <a:off x="1981200" y="6172200"/>
            <a:ext cx="403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smtClean="0"/>
              <a:t>День синхронизации</a:t>
            </a:r>
            <a:endParaRPr lang="en-US" dirty="0"/>
          </a:p>
        </p:txBody>
      </p:sp>
      <p:sp>
        <p:nvSpPr>
          <p:cNvPr id="532486" name="Text Box 6"/>
          <p:cNvSpPr txBox="1">
            <a:spLocks noChangeArrowheads="1"/>
          </p:cNvSpPr>
          <p:nvPr/>
        </p:nvSpPr>
        <p:spPr bwMode="auto">
          <a:xfrm>
            <a:off x="1447800" y="381000"/>
            <a:ext cx="1905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 smtClean="0"/>
              <a:t>Прогестерон</a:t>
            </a:r>
          </a:p>
          <a:p>
            <a:pPr algn="ctr">
              <a:spcBef>
                <a:spcPct val="50000"/>
              </a:spcBef>
            </a:pPr>
            <a:r>
              <a:rPr lang="ru-RU" dirty="0" smtClean="0"/>
              <a:t>день 7</a:t>
            </a:r>
            <a:r>
              <a:rPr lang="en-US" dirty="0" smtClean="0"/>
              <a:t>  </a:t>
            </a:r>
          </a:p>
          <a:p>
            <a:pPr algn="ctr">
              <a:spcBef>
                <a:spcPct val="50000"/>
              </a:spcBef>
            </a:pPr>
            <a:endParaRPr lang="en-US" dirty="0"/>
          </a:p>
        </p:txBody>
      </p:sp>
      <p:sp>
        <p:nvSpPr>
          <p:cNvPr id="532487" name="Freeform 7"/>
          <p:cNvSpPr>
            <a:spLocks/>
          </p:cNvSpPr>
          <p:nvPr/>
        </p:nvSpPr>
        <p:spPr bwMode="auto">
          <a:xfrm>
            <a:off x="228600" y="2395538"/>
            <a:ext cx="7972425" cy="2713037"/>
          </a:xfrm>
          <a:custGeom>
            <a:avLst/>
            <a:gdLst/>
            <a:ahLst/>
            <a:cxnLst>
              <a:cxn ang="0">
                <a:pos x="0" y="1659"/>
              </a:cxn>
              <a:cxn ang="0">
                <a:pos x="725" y="1197"/>
              </a:cxn>
              <a:cxn ang="0">
                <a:pos x="898" y="1024"/>
              </a:cxn>
              <a:cxn ang="0">
                <a:pos x="1440" y="555"/>
              </a:cxn>
              <a:cxn ang="0">
                <a:pos x="1794" y="502"/>
              </a:cxn>
              <a:cxn ang="0">
                <a:pos x="2398" y="804"/>
              </a:cxn>
              <a:cxn ang="0">
                <a:pos x="2635" y="1014"/>
              </a:cxn>
              <a:cxn ang="0">
                <a:pos x="2773" y="1152"/>
              </a:cxn>
              <a:cxn ang="0">
                <a:pos x="3330" y="1627"/>
              </a:cxn>
              <a:cxn ang="0">
                <a:pos x="4318" y="658"/>
              </a:cxn>
              <a:cxn ang="0">
                <a:pos x="5022" y="0"/>
              </a:cxn>
            </a:cxnLst>
            <a:rect l="0" t="0" r="r" b="b"/>
            <a:pathLst>
              <a:path w="5022" h="1709">
                <a:moveTo>
                  <a:pt x="0" y="1659"/>
                </a:moveTo>
                <a:cubicBezTo>
                  <a:pt x="121" y="1582"/>
                  <a:pt x="575" y="1303"/>
                  <a:pt x="725" y="1197"/>
                </a:cubicBezTo>
                <a:cubicBezTo>
                  <a:pt x="875" y="1091"/>
                  <a:pt x="779" y="1131"/>
                  <a:pt x="898" y="1024"/>
                </a:cubicBezTo>
                <a:cubicBezTo>
                  <a:pt x="1017" y="917"/>
                  <a:pt x="1291" y="642"/>
                  <a:pt x="1440" y="555"/>
                </a:cubicBezTo>
                <a:cubicBezTo>
                  <a:pt x="1589" y="468"/>
                  <a:pt x="1634" y="461"/>
                  <a:pt x="1794" y="502"/>
                </a:cubicBezTo>
                <a:cubicBezTo>
                  <a:pt x="1954" y="543"/>
                  <a:pt x="2258" y="719"/>
                  <a:pt x="2398" y="804"/>
                </a:cubicBezTo>
                <a:cubicBezTo>
                  <a:pt x="2538" y="889"/>
                  <a:pt x="2573" y="956"/>
                  <a:pt x="2635" y="1014"/>
                </a:cubicBezTo>
                <a:cubicBezTo>
                  <a:pt x="2697" y="1072"/>
                  <a:pt x="2657" y="1050"/>
                  <a:pt x="2773" y="1152"/>
                </a:cubicBezTo>
                <a:cubicBezTo>
                  <a:pt x="2889" y="1254"/>
                  <a:pt x="3073" y="1709"/>
                  <a:pt x="3330" y="1627"/>
                </a:cubicBezTo>
                <a:cubicBezTo>
                  <a:pt x="3587" y="1545"/>
                  <a:pt x="4036" y="929"/>
                  <a:pt x="4318" y="658"/>
                </a:cubicBezTo>
                <a:cubicBezTo>
                  <a:pt x="4600" y="387"/>
                  <a:pt x="4875" y="137"/>
                  <a:pt x="5022" y="0"/>
                </a:cubicBezTo>
              </a:path>
            </a:pathLst>
          </a:cu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532488" name="Text Box 8"/>
          <p:cNvSpPr txBox="1">
            <a:spLocks noChangeArrowheads="1"/>
          </p:cNvSpPr>
          <p:nvPr/>
        </p:nvSpPr>
        <p:spPr bwMode="auto">
          <a:xfrm>
            <a:off x="3352800" y="533400"/>
            <a:ext cx="1143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 err="1" smtClean="0"/>
              <a:t>ГиРГ</a:t>
            </a:r>
            <a:r>
              <a:rPr lang="en-US" dirty="0" smtClean="0"/>
              <a:t> </a:t>
            </a:r>
          </a:p>
          <a:p>
            <a:pPr algn="ctr">
              <a:spcBef>
                <a:spcPct val="50000"/>
              </a:spcBef>
            </a:pPr>
            <a:r>
              <a:rPr lang="ru-RU" dirty="0" smtClean="0"/>
              <a:t>день</a:t>
            </a:r>
            <a:r>
              <a:rPr lang="en-US" dirty="0" smtClean="0"/>
              <a:t> 9</a:t>
            </a:r>
            <a:endParaRPr lang="en-US" dirty="0"/>
          </a:p>
        </p:txBody>
      </p:sp>
      <p:sp>
        <p:nvSpPr>
          <p:cNvPr id="532489" name="Oval 9"/>
          <p:cNvSpPr>
            <a:spLocks noChangeArrowheads="1"/>
          </p:cNvSpPr>
          <p:nvPr/>
        </p:nvSpPr>
        <p:spPr bwMode="auto">
          <a:xfrm>
            <a:off x="3886200" y="17526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32490" name="Text Box 10"/>
          <p:cNvSpPr txBox="1">
            <a:spLocks noChangeArrowheads="1"/>
          </p:cNvSpPr>
          <p:nvPr/>
        </p:nvSpPr>
        <p:spPr bwMode="auto">
          <a:xfrm>
            <a:off x="4953000" y="304800"/>
            <a:ext cx="2057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 smtClean="0"/>
              <a:t>Осеменение</a:t>
            </a:r>
            <a:r>
              <a:rPr lang="en-US" dirty="0" smtClean="0"/>
              <a:t> </a:t>
            </a:r>
          </a:p>
          <a:p>
            <a:pPr algn="ctr">
              <a:spcBef>
                <a:spcPct val="50000"/>
              </a:spcBef>
            </a:pPr>
            <a:r>
              <a:rPr lang="en-US" dirty="0" smtClean="0"/>
              <a:t>16 </a:t>
            </a:r>
            <a:r>
              <a:rPr lang="ru-RU" dirty="0" smtClean="0"/>
              <a:t>часов</a:t>
            </a:r>
            <a:r>
              <a:rPr lang="en-US" dirty="0" smtClean="0"/>
              <a:t> </a:t>
            </a:r>
          </a:p>
          <a:p>
            <a:pPr algn="ctr">
              <a:spcBef>
                <a:spcPct val="50000"/>
              </a:spcBef>
            </a:pPr>
            <a:r>
              <a:rPr lang="ru-RU" dirty="0" smtClean="0"/>
              <a:t>после</a:t>
            </a:r>
            <a:r>
              <a:rPr lang="en-US" dirty="0" smtClean="0"/>
              <a:t> </a:t>
            </a:r>
            <a:r>
              <a:rPr lang="ru-RU" dirty="0" err="1" smtClean="0"/>
              <a:t>ГиРГ</a:t>
            </a:r>
            <a:endParaRPr lang="en-US" dirty="0"/>
          </a:p>
        </p:txBody>
      </p:sp>
      <p:sp>
        <p:nvSpPr>
          <p:cNvPr id="532492" name="Rectangle 12"/>
          <p:cNvSpPr>
            <a:spLocks noChangeArrowheads="1"/>
          </p:cNvSpPr>
          <p:nvPr/>
        </p:nvSpPr>
        <p:spPr bwMode="auto">
          <a:xfrm>
            <a:off x="3429000" y="2336800"/>
            <a:ext cx="2133600" cy="2667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32493" name="Rectangle 13"/>
          <p:cNvSpPr>
            <a:spLocks noChangeArrowheads="1"/>
          </p:cNvSpPr>
          <p:nvPr/>
        </p:nvSpPr>
        <p:spPr bwMode="auto">
          <a:xfrm>
            <a:off x="5486400" y="2286000"/>
            <a:ext cx="2895600" cy="2667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32494" name="Rectangle 14"/>
          <p:cNvSpPr>
            <a:spLocks noChangeArrowheads="1"/>
          </p:cNvSpPr>
          <p:nvPr/>
        </p:nvSpPr>
        <p:spPr bwMode="auto">
          <a:xfrm>
            <a:off x="2743200" y="1600200"/>
            <a:ext cx="2133600" cy="1447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152400" y="1524000"/>
            <a:ext cx="1143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 err="1" smtClean="0"/>
              <a:t>ГиРГ</a:t>
            </a:r>
            <a:r>
              <a:rPr lang="en-US" dirty="0" smtClean="0"/>
              <a:t> </a:t>
            </a:r>
          </a:p>
          <a:p>
            <a:pPr algn="ctr">
              <a:spcBef>
                <a:spcPct val="50000"/>
              </a:spcBef>
            </a:pPr>
            <a:r>
              <a:rPr lang="ru-RU" dirty="0" smtClean="0"/>
              <a:t>день</a:t>
            </a:r>
            <a:r>
              <a:rPr lang="en-US" dirty="0" smtClean="0"/>
              <a:t> </a:t>
            </a:r>
            <a:r>
              <a:rPr lang="en-US" dirty="0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32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32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500"/>
                                        <p:tgtEl>
                                          <p:spTgt spid="5324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5324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32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2000" fill="hold"/>
                                        <p:tgtEl>
                                          <p:spTgt spid="53248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67 -0.05327  C 0.081 -0.06526  0.102 -0.07192  0.124 -0.07192  C 0.149 -0.07192  0.169 -0.06526  0.183 -0.05327  L 0.25 0  E" pathEditMode="relative" ptsTypes="">
                                      <p:cBhvr>
                                        <p:cTn id="40" dur="2000" fill="hold"/>
                                        <p:tgtEl>
                                          <p:spTgt spid="5324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532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9" dur="500"/>
                                        <p:tgtEl>
                                          <p:spTgt spid="5324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4" dur="500"/>
                                        <p:tgtEl>
                                          <p:spTgt spid="5324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491" grpId="0" animBg="1"/>
      <p:bldP spid="532482" grpId="0" animBg="1"/>
      <p:bldP spid="532486" grpId="0"/>
      <p:bldP spid="532488" grpId="0"/>
      <p:bldP spid="532489" grpId="0" animBg="1"/>
      <p:bldP spid="532490" grpId="0"/>
      <p:bldP spid="532492" grpId="0" animBg="1"/>
      <p:bldP spid="532493" grpId="0" animBg="1"/>
      <p:bldP spid="532494" grpId="0" animBg="1"/>
      <p:bldP spid="532494" grpId="1" animBg="1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D1912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533400"/>
            <a:ext cx="8806689" cy="5953125"/>
          </a:xfrm>
          <a:prstGeom prst="rect">
            <a:avLst/>
          </a:prstGeom>
        </p:spPr>
      </p:pic>
      <p:sp>
        <p:nvSpPr>
          <p:cNvPr id="620549" name="Rectangle 5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ru-RU" dirty="0" smtClean="0"/>
              <a:t>Хэппи-энд !</a:t>
            </a:r>
            <a:r>
              <a:rPr lang="en-US" dirty="0" smtClean="0"/>
              <a:t>!!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DDDDDD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EBEBEB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99CCFF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DDDDDD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EBEBEB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808080"/>
        </a:dk1>
        <a:lt1>
          <a:srgbClr val="FFFF00"/>
        </a:lt1>
        <a:dk2>
          <a:srgbClr val="0066FF"/>
        </a:dk2>
        <a:lt2>
          <a:srgbClr val="FFFF00"/>
        </a:lt2>
        <a:accent1>
          <a:srgbClr val="00CC99"/>
        </a:accent1>
        <a:accent2>
          <a:srgbClr val="3333CC"/>
        </a:accent2>
        <a:accent3>
          <a:srgbClr val="AAB8FF"/>
        </a:accent3>
        <a:accent4>
          <a:srgbClr val="DADA00"/>
        </a:accent4>
        <a:accent5>
          <a:srgbClr val="AAE2CA"/>
        </a:accent5>
        <a:accent6>
          <a:srgbClr val="2D2DB9"/>
        </a:accent6>
        <a:hlink>
          <a:srgbClr val="0000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18997</TotalTime>
  <Words>371</Words>
  <Application>Microsoft PowerPoint</Application>
  <PresentationFormat>Экран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Default Design</vt:lpstr>
      <vt:lpstr>СИНХРОНИЗАЦИЯ </vt:lpstr>
      <vt:lpstr>2 фаза цикла</vt:lpstr>
      <vt:lpstr>Слайд 3</vt:lpstr>
      <vt:lpstr>Слайд 4</vt:lpstr>
      <vt:lpstr>Слайд 5</vt:lpstr>
      <vt:lpstr>Слайд 6</vt:lpstr>
      <vt:lpstr>Слайд 7</vt:lpstr>
      <vt:lpstr>Хэппи-энд !!!</vt:lpstr>
    </vt:vector>
  </TitlesOfParts>
  <Company>SVM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Peffer</dc:creator>
  <cp:lastModifiedBy>User</cp:lastModifiedBy>
  <cp:revision>273</cp:revision>
  <dcterms:created xsi:type="dcterms:W3CDTF">2002-08-30T15:01:55Z</dcterms:created>
  <dcterms:modified xsi:type="dcterms:W3CDTF">2008-12-24T09:51:34Z</dcterms:modified>
</cp:coreProperties>
</file>